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6E42"/>
    <a:srgbClr val="FEC551"/>
    <a:srgbClr val="3C9DB8"/>
    <a:srgbClr val="2987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769"/>
    <p:restoredTop sz="94688"/>
  </p:normalViewPr>
  <p:slideViewPr>
    <p:cSldViewPr snapToGrid="0">
      <p:cViewPr>
        <p:scale>
          <a:sx n="40" d="100"/>
          <a:sy n="40" d="100"/>
        </p:scale>
        <p:origin x="5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3790B6-4A59-2542-ABF9-584EC1755F06}" type="datetimeFigureOut">
              <a:rPr lang="en-US" smtClean="0"/>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4542-8655-0248-B6AE-64C3A82DB9D3}" type="slidenum">
              <a:rPr lang="en-US" smtClean="0"/>
              <a:t>‹#›</a:t>
            </a:fld>
            <a:endParaRPr lang="en-US"/>
          </a:p>
        </p:txBody>
      </p:sp>
    </p:spTree>
    <p:extLst>
      <p:ext uri="{BB962C8B-B14F-4D97-AF65-F5344CB8AC3E}">
        <p14:creationId xmlns:p14="http://schemas.microsoft.com/office/powerpoint/2010/main" val="188347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790B6-4A59-2542-ABF9-584EC1755F06}" type="datetimeFigureOut">
              <a:rPr lang="en-US" smtClean="0"/>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4542-8655-0248-B6AE-64C3A82DB9D3}" type="slidenum">
              <a:rPr lang="en-US" smtClean="0"/>
              <a:t>‹#›</a:t>
            </a:fld>
            <a:endParaRPr lang="en-US"/>
          </a:p>
        </p:txBody>
      </p:sp>
    </p:spTree>
    <p:extLst>
      <p:ext uri="{BB962C8B-B14F-4D97-AF65-F5344CB8AC3E}">
        <p14:creationId xmlns:p14="http://schemas.microsoft.com/office/powerpoint/2010/main" val="340815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790B6-4A59-2542-ABF9-584EC1755F06}" type="datetimeFigureOut">
              <a:rPr lang="en-US" smtClean="0"/>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4542-8655-0248-B6AE-64C3A82DB9D3}" type="slidenum">
              <a:rPr lang="en-US" smtClean="0"/>
              <a:t>‹#›</a:t>
            </a:fld>
            <a:endParaRPr lang="en-US"/>
          </a:p>
        </p:txBody>
      </p:sp>
    </p:spTree>
    <p:extLst>
      <p:ext uri="{BB962C8B-B14F-4D97-AF65-F5344CB8AC3E}">
        <p14:creationId xmlns:p14="http://schemas.microsoft.com/office/powerpoint/2010/main" val="87501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790B6-4A59-2542-ABF9-584EC1755F06}" type="datetimeFigureOut">
              <a:rPr lang="en-US" smtClean="0"/>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4542-8655-0248-B6AE-64C3A82DB9D3}" type="slidenum">
              <a:rPr lang="en-US" smtClean="0"/>
              <a:t>‹#›</a:t>
            </a:fld>
            <a:endParaRPr lang="en-US"/>
          </a:p>
        </p:txBody>
      </p:sp>
    </p:spTree>
    <p:extLst>
      <p:ext uri="{BB962C8B-B14F-4D97-AF65-F5344CB8AC3E}">
        <p14:creationId xmlns:p14="http://schemas.microsoft.com/office/powerpoint/2010/main" val="281291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3790B6-4A59-2542-ABF9-584EC1755F06}" type="datetimeFigureOut">
              <a:rPr lang="en-US" smtClean="0"/>
              <a:t>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4542-8655-0248-B6AE-64C3A82DB9D3}" type="slidenum">
              <a:rPr lang="en-US" smtClean="0"/>
              <a:t>‹#›</a:t>
            </a:fld>
            <a:endParaRPr lang="en-US"/>
          </a:p>
        </p:txBody>
      </p:sp>
    </p:spTree>
    <p:extLst>
      <p:ext uri="{BB962C8B-B14F-4D97-AF65-F5344CB8AC3E}">
        <p14:creationId xmlns:p14="http://schemas.microsoft.com/office/powerpoint/2010/main" val="90427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3790B6-4A59-2542-ABF9-584EC1755F06}" type="datetimeFigureOut">
              <a:rPr lang="en-US" smtClean="0"/>
              <a:t>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44542-8655-0248-B6AE-64C3A82DB9D3}" type="slidenum">
              <a:rPr lang="en-US" smtClean="0"/>
              <a:t>‹#›</a:t>
            </a:fld>
            <a:endParaRPr lang="en-US"/>
          </a:p>
        </p:txBody>
      </p:sp>
    </p:spTree>
    <p:extLst>
      <p:ext uri="{BB962C8B-B14F-4D97-AF65-F5344CB8AC3E}">
        <p14:creationId xmlns:p14="http://schemas.microsoft.com/office/powerpoint/2010/main" val="257625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3790B6-4A59-2542-ABF9-584EC1755F06}" type="datetimeFigureOut">
              <a:rPr lang="en-US" smtClean="0"/>
              <a:t>11/2/24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44542-8655-0248-B6AE-64C3A82DB9D3}" type="slidenum">
              <a:rPr lang="en-US" smtClean="0"/>
              <a:t>‹#›</a:t>
            </a:fld>
            <a:endParaRPr lang="en-US"/>
          </a:p>
        </p:txBody>
      </p:sp>
    </p:spTree>
    <p:extLst>
      <p:ext uri="{BB962C8B-B14F-4D97-AF65-F5344CB8AC3E}">
        <p14:creationId xmlns:p14="http://schemas.microsoft.com/office/powerpoint/2010/main" val="100028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3790B6-4A59-2542-ABF9-584EC1755F06}" type="datetimeFigureOut">
              <a:rPr lang="en-US" smtClean="0"/>
              <a:t>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44542-8655-0248-B6AE-64C3A82DB9D3}" type="slidenum">
              <a:rPr lang="en-US" smtClean="0"/>
              <a:t>‹#›</a:t>
            </a:fld>
            <a:endParaRPr lang="en-US"/>
          </a:p>
        </p:txBody>
      </p:sp>
    </p:spTree>
    <p:extLst>
      <p:ext uri="{BB962C8B-B14F-4D97-AF65-F5344CB8AC3E}">
        <p14:creationId xmlns:p14="http://schemas.microsoft.com/office/powerpoint/2010/main" val="117553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790B6-4A59-2542-ABF9-584EC1755F06}" type="datetimeFigureOut">
              <a:rPr lang="en-US" smtClean="0"/>
              <a:t>11/2/24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44542-8655-0248-B6AE-64C3A82DB9D3}" type="slidenum">
              <a:rPr lang="en-US" smtClean="0"/>
              <a:t>‹#›</a:t>
            </a:fld>
            <a:endParaRPr lang="en-US"/>
          </a:p>
        </p:txBody>
      </p:sp>
    </p:spTree>
    <p:extLst>
      <p:ext uri="{BB962C8B-B14F-4D97-AF65-F5344CB8AC3E}">
        <p14:creationId xmlns:p14="http://schemas.microsoft.com/office/powerpoint/2010/main" val="222812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83790B6-4A59-2542-ABF9-584EC1755F06}" type="datetimeFigureOut">
              <a:rPr lang="en-US" smtClean="0"/>
              <a:t>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44542-8655-0248-B6AE-64C3A82DB9D3}" type="slidenum">
              <a:rPr lang="en-US" smtClean="0"/>
              <a:t>‹#›</a:t>
            </a:fld>
            <a:endParaRPr lang="en-US"/>
          </a:p>
        </p:txBody>
      </p:sp>
    </p:spTree>
    <p:extLst>
      <p:ext uri="{BB962C8B-B14F-4D97-AF65-F5344CB8AC3E}">
        <p14:creationId xmlns:p14="http://schemas.microsoft.com/office/powerpoint/2010/main" val="83533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83790B6-4A59-2542-ABF9-584EC1755F06}" type="datetimeFigureOut">
              <a:rPr lang="en-US" smtClean="0"/>
              <a:t>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44542-8655-0248-B6AE-64C3A82DB9D3}" type="slidenum">
              <a:rPr lang="en-US" smtClean="0"/>
              <a:t>‹#›</a:t>
            </a:fld>
            <a:endParaRPr lang="en-US"/>
          </a:p>
        </p:txBody>
      </p:sp>
    </p:spTree>
    <p:extLst>
      <p:ext uri="{BB962C8B-B14F-4D97-AF65-F5344CB8AC3E}">
        <p14:creationId xmlns:p14="http://schemas.microsoft.com/office/powerpoint/2010/main" val="178693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F83790B6-4A59-2542-ABF9-584EC1755F06}" type="datetimeFigureOut">
              <a:rPr lang="en-US" smtClean="0"/>
              <a:t>11/2/24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AD344542-8655-0248-B6AE-64C3A82DB9D3}" type="slidenum">
              <a:rPr lang="en-US" smtClean="0"/>
              <a:t>‹#›</a:t>
            </a:fld>
            <a:endParaRPr lang="en-US"/>
          </a:p>
        </p:txBody>
      </p:sp>
    </p:spTree>
    <p:extLst>
      <p:ext uri="{BB962C8B-B14F-4D97-AF65-F5344CB8AC3E}">
        <p14:creationId xmlns:p14="http://schemas.microsoft.com/office/powerpoint/2010/main" val="1608816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B69010-4D82-14C8-0D7C-CE5F7A8F0D85}"/>
              </a:ext>
            </a:extLst>
          </p:cNvPr>
          <p:cNvSpPr/>
          <p:nvPr/>
        </p:nvSpPr>
        <p:spPr>
          <a:xfrm>
            <a:off x="0" y="0"/>
            <a:ext cx="43891200" cy="4160393"/>
          </a:xfrm>
          <a:prstGeom prst="rect">
            <a:avLst/>
          </a:prstGeom>
          <a:solidFill>
            <a:srgbClr val="3C9DB8"/>
          </a:solidFill>
          <a:ln w="76200">
            <a:solidFill>
              <a:srgbClr val="2987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D0C6E8D-B86A-EB40-3FD9-7EFD4EA3BC4C}"/>
              </a:ext>
            </a:extLst>
          </p:cNvPr>
          <p:cNvSpPr txBox="1"/>
          <p:nvPr/>
        </p:nvSpPr>
        <p:spPr>
          <a:xfrm>
            <a:off x="7130877" y="39972"/>
            <a:ext cx="20895398" cy="3416320"/>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The Impact of the Paternity Prep Packet on Voluntary Paternity Affidavit Errors: </a:t>
            </a:r>
          </a:p>
          <a:p>
            <a:r>
              <a:rPr lang="en-US" sz="7200" b="1" dirty="0">
                <a:solidFill>
                  <a:schemeClr val="bg1"/>
                </a:solidFill>
                <a:latin typeface="Arial" panose="020B0604020202020204" pitchFamily="34" charset="0"/>
                <a:cs typeface="Arial" panose="020B0604020202020204" pitchFamily="34" charset="0"/>
              </a:rPr>
              <a:t>A Multiple Baseline Study</a:t>
            </a:r>
          </a:p>
        </p:txBody>
      </p:sp>
      <p:sp>
        <p:nvSpPr>
          <p:cNvPr id="9" name="TextBox 8">
            <a:extLst>
              <a:ext uri="{FF2B5EF4-FFF2-40B4-BE49-F238E27FC236}">
                <a16:creationId xmlns:a16="http://schemas.microsoft.com/office/drawing/2014/main" id="{E9CD2547-15A9-8100-9FAF-1F5F8026C5EF}"/>
              </a:ext>
            </a:extLst>
          </p:cNvPr>
          <p:cNvSpPr txBox="1"/>
          <p:nvPr/>
        </p:nvSpPr>
        <p:spPr>
          <a:xfrm>
            <a:off x="25401815" y="3163526"/>
            <a:ext cx="18304328" cy="923330"/>
          </a:xfrm>
          <a:prstGeom prst="rect">
            <a:avLst/>
          </a:prstGeom>
          <a:noFill/>
        </p:spPr>
        <p:txBody>
          <a:bodyPr wrap="square" rtlCol="0">
            <a:spAutoFit/>
          </a:bodyPr>
          <a:lstStyle/>
          <a:p>
            <a:pPr algn="r"/>
            <a:r>
              <a:rPr lang="en-US" sz="5400" b="1" dirty="0">
                <a:solidFill>
                  <a:schemeClr val="bg1"/>
                </a:solidFill>
                <a:latin typeface="Arial" panose="020B0604020202020204" pitchFamily="34" charset="0"/>
                <a:cs typeface="Arial" panose="020B0604020202020204" pitchFamily="34" charset="0"/>
              </a:rPr>
              <a:t>Alison C. White, </a:t>
            </a:r>
            <a:r>
              <a:rPr lang="en-US" sz="5400" b="1" dirty="0" err="1">
                <a:solidFill>
                  <a:schemeClr val="bg1"/>
                </a:solidFill>
                <a:latin typeface="Arial" panose="020B0604020202020204" pitchFamily="34" charset="0"/>
                <a:cs typeface="Arial" panose="020B0604020202020204" pitchFamily="34" charset="0"/>
              </a:rPr>
              <a:t>Daeyong</a:t>
            </a:r>
            <a:r>
              <a:rPr lang="en-US" sz="5400" b="1" dirty="0">
                <a:solidFill>
                  <a:schemeClr val="bg1"/>
                </a:solidFill>
                <a:latin typeface="Arial" panose="020B0604020202020204" pitchFamily="34" charset="0"/>
                <a:cs typeface="Arial" panose="020B0604020202020204" pitchFamily="34" charset="0"/>
              </a:rPr>
              <a:t> Lee, Carl Weems, Jan Melby</a:t>
            </a:r>
          </a:p>
        </p:txBody>
      </p:sp>
      <p:sp>
        <p:nvSpPr>
          <p:cNvPr id="21" name="Rounded Rectangle 20">
            <a:extLst>
              <a:ext uri="{FF2B5EF4-FFF2-40B4-BE49-F238E27FC236}">
                <a16:creationId xmlns:a16="http://schemas.microsoft.com/office/drawing/2014/main" id="{F6D9963B-27C8-846F-9183-EC00A50FD48F}"/>
              </a:ext>
            </a:extLst>
          </p:cNvPr>
          <p:cNvSpPr/>
          <p:nvPr/>
        </p:nvSpPr>
        <p:spPr>
          <a:xfrm>
            <a:off x="478973" y="308546"/>
            <a:ext cx="6153150" cy="3543300"/>
          </a:xfrm>
          <a:prstGeom prst="roundRect">
            <a:avLst/>
          </a:prstGeom>
          <a:solidFill>
            <a:schemeClr val="bg1"/>
          </a:solidFill>
          <a:ln w="76200">
            <a:solidFill>
              <a:srgbClr val="2987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96D9403-E79A-2C03-FB43-8936535C5F42}"/>
              </a:ext>
            </a:extLst>
          </p:cNvPr>
          <p:cNvPicPr>
            <a:picLocks noChangeAspect="1"/>
          </p:cNvPicPr>
          <p:nvPr/>
        </p:nvPicPr>
        <p:blipFill>
          <a:blip r:embed="rId2"/>
          <a:stretch>
            <a:fillRect/>
          </a:stretch>
        </p:blipFill>
        <p:spPr>
          <a:xfrm>
            <a:off x="478973" y="418558"/>
            <a:ext cx="6186540" cy="3711924"/>
          </a:xfrm>
          <a:prstGeom prst="rect">
            <a:avLst/>
          </a:prstGeom>
        </p:spPr>
      </p:pic>
      <p:grpSp>
        <p:nvGrpSpPr>
          <p:cNvPr id="33" name="Group 32">
            <a:extLst>
              <a:ext uri="{FF2B5EF4-FFF2-40B4-BE49-F238E27FC236}">
                <a16:creationId xmlns:a16="http://schemas.microsoft.com/office/drawing/2014/main" id="{2BEF9263-6E19-0A09-74ED-C842BE36751B}"/>
              </a:ext>
            </a:extLst>
          </p:cNvPr>
          <p:cNvGrpSpPr/>
          <p:nvPr/>
        </p:nvGrpSpPr>
        <p:grpSpPr>
          <a:xfrm>
            <a:off x="664029" y="6349091"/>
            <a:ext cx="6153150" cy="3543300"/>
            <a:chOff x="664029" y="6915150"/>
            <a:chExt cx="6153150" cy="3543300"/>
          </a:xfrm>
        </p:grpSpPr>
        <p:sp>
          <p:nvSpPr>
            <p:cNvPr id="10" name="Rounded Rectangle 9">
              <a:extLst>
                <a:ext uri="{FF2B5EF4-FFF2-40B4-BE49-F238E27FC236}">
                  <a16:creationId xmlns:a16="http://schemas.microsoft.com/office/drawing/2014/main" id="{8C24F68E-06D9-3654-4B65-CC3B893A1BEB}"/>
                </a:ext>
              </a:extLst>
            </p:cNvPr>
            <p:cNvSpPr/>
            <p:nvPr/>
          </p:nvSpPr>
          <p:spPr>
            <a:xfrm>
              <a:off x="664029" y="6915150"/>
              <a:ext cx="6153150" cy="3543300"/>
            </a:xfrm>
            <a:prstGeom prst="roundRect">
              <a:avLst/>
            </a:prstGeom>
            <a:solidFill>
              <a:srgbClr val="3C9DB8"/>
            </a:solidFill>
            <a:ln w="76200">
              <a:solidFill>
                <a:srgbClr val="2987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FA45FFD-5B83-26FD-DF2B-1CD58A3E6A27}"/>
                </a:ext>
              </a:extLst>
            </p:cNvPr>
            <p:cNvSpPr txBox="1"/>
            <p:nvPr/>
          </p:nvSpPr>
          <p:spPr>
            <a:xfrm>
              <a:off x="1055098" y="7042130"/>
              <a:ext cx="5371011" cy="3416320"/>
            </a:xfrm>
            <a:prstGeom prst="rect">
              <a:avLst/>
            </a:prstGeom>
            <a:noFill/>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Establishing legal paternity may </a:t>
              </a:r>
              <a:r>
                <a:rPr lang="en-US" sz="3600" u="sng" dirty="0">
                  <a:solidFill>
                    <a:schemeClr val="bg1"/>
                  </a:solidFill>
                  <a:latin typeface="Arial" panose="020B0604020202020204" pitchFamily="34" charset="0"/>
                  <a:cs typeface="Arial" panose="020B0604020202020204" pitchFamily="34" charset="0"/>
                </a:rPr>
                <a:t>enhance children’s</a:t>
              </a:r>
              <a:r>
                <a:rPr lang="en-US" sz="3600" dirty="0">
                  <a:solidFill>
                    <a:schemeClr val="bg1"/>
                  </a:solidFill>
                  <a:latin typeface="Arial" panose="020B0604020202020204" pitchFamily="34" charset="0"/>
                  <a:cs typeface="Arial" panose="020B0604020202020204" pitchFamily="34" charset="0"/>
                </a:rPr>
                <a:t> socioemotional and academic </a:t>
              </a:r>
              <a:r>
                <a:rPr lang="en-US" sz="3600" u="sng" dirty="0">
                  <a:solidFill>
                    <a:schemeClr val="bg1"/>
                  </a:solidFill>
                  <a:latin typeface="Arial" panose="020B0604020202020204" pitchFamily="34" charset="0"/>
                  <a:cs typeface="Arial" panose="020B0604020202020204" pitchFamily="34" charset="0"/>
                </a:rPr>
                <a:t>outcomes</a:t>
              </a:r>
              <a:r>
                <a:rPr lang="en-US" sz="3600" dirty="0">
                  <a:solidFill>
                    <a:schemeClr val="bg1"/>
                  </a:solidFill>
                  <a:latin typeface="Arial" panose="020B0604020202020204" pitchFamily="34" charset="0"/>
                  <a:cs typeface="Arial" panose="020B0604020202020204" pitchFamily="34" charset="0"/>
                </a:rPr>
                <a:t> by promoting father involvement.</a:t>
              </a:r>
            </a:p>
          </p:txBody>
        </p:sp>
      </p:grpSp>
      <p:grpSp>
        <p:nvGrpSpPr>
          <p:cNvPr id="34" name="Group 33">
            <a:extLst>
              <a:ext uri="{FF2B5EF4-FFF2-40B4-BE49-F238E27FC236}">
                <a16:creationId xmlns:a16="http://schemas.microsoft.com/office/drawing/2014/main" id="{3B0FFB90-2A22-5138-3E6D-84EAA6E1B0D3}"/>
              </a:ext>
            </a:extLst>
          </p:cNvPr>
          <p:cNvGrpSpPr/>
          <p:nvPr/>
        </p:nvGrpSpPr>
        <p:grpSpPr>
          <a:xfrm>
            <a:off x="664029" y="10319033"/>
            <a:ext cx="6153150" cy="5095135"/>
            <a:chOff x="664029" y="11015721"/>
            <a:chExt cx="6153150" cy="5095135"/>
          </a:xfrm>
        </p:grpSpPr>
        <p:sp>
          <p:nvSpPr>
            <p:cNvPr id="16" name="Rounded Rectangle 15">
              <a:extLst>
                <a:ext uri="{FF2B5EF4-FFF2-40B4-BE49-F238E27FC236}">
                  <a16:creationId xmlns:a16="http://schemas.microsoft.com/office/drawing/2014/main" id="{5DFDFC18-8D28-D92B-6703-2D9F3C1FE03E}"/>
                </a:ext>
              </a:extLst>
            </p:cNvPr>
            <p:cNvSpPr/>
            <p:nvPr/>
          </p:nvSpPr>
          <p:spPr>
            <a:xfrm>
              <a:off x="664029" y="11015721"/>
              <a:ext cx="6153150" cy="5095135"/>
            </a:xfrm>
            <a:prstGeom prst="roundRect">
              <a:avLst/>
            </a:prstGeom>
            <a:solidFill>
              <a:srgbClr val="3C9DB8"/>
            </a:solidFill>
            <a:ln w="76200">
              <a:solidFill>
                <a:srgbClr val="2987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EA46CBD-61CE-8DCD-BE1F-43EEDDD26EEF}"/>
                </a:ext>
              </a:extLst>
            </p:cNvPr>
            <p:cNvSpPr txBox="1"/>
            <p:nvPr/>
          </p:nvSpPr>
          <p:spPr>
            <a:xfrm>
              <a:off x="859562" y="11301130"/>
              <a:ext cx="5762082" cy="4524315"/>
            </a:xfrm>
            <a:prstGeom prst="rect">
              <a:avLst/>
            </a:prstGeom>
            <a:noFill/>
          </p:spPr>
          <p:txBody>
            <a:bodyPr wrap="square">
              <a:spAutoFit/>
            </a:bodyPr>
            <a:lstStyle/>
            <a:p>
              <a:pPr algn="ctr"/>
              <a:r>
                <a:rPr lang="en-US" sz="3600" dirty="0">
                  <a:solidFill>
                    <a:schemeClr val="bg1"/>
                  </a:solidFill>
                  <a:latin typeface="Arial" panose="020B0604020202020204" pitchFamily="34" charset="0"/>
                  <a:ea typeface="Calibri" panose="020F0502020204030204" pitchFamily="34" charset="0"/>
                  <a:cs typeface="Arial" panose="020B0604020202020204" pitchFamily="34" charset="0"/>
                </a:rPr>
                <a:t>Paternity establishment also has implications for Iowa’s state funding. If Iowa does not reach its paternity establishment goal every year, it is at risk of losing out on </a:t>
              </a:r>
              <a:r>
                <a:rPr lang="en-US" sz="3600" u="sng" dirty="0">
                  <a:solidFill>
                    <a:schemeClr val="bg1"/>
                  </a:solidFill>
                  <a:latin typeface="Arial" panose="020B0604020202020204" pitchFamily="34" charset="0"/>
                  <a:ea typeface="Calibri" panose="020F0502020204030204" pitchFamily="34" charset="0"/>
                  <a:cs typeface="Arial" panose="020B0604020202020204" pitchFamily="34" charset="0"/>
                </a:rPr>
                <a:t>federal TANF funding</a:t>
              </a:r>
              <a:r>
                <a:rPr lang="en-US" sz="36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3600" dirty="0">
                <a:solidFill>
                  <a:schemeClr val="bg1"/>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73B60F60-7A15-38CD-A0A8-1679F49C3DF5}"/>
              </a:ext>
            </a:extLst>
          </p:cNvPr>
          <p:cNvGrpSpPr/>
          <p:nvPr/>
        </p:nvGrpSpPr>
        <p:grpSpPr>
          <a:xfrm>
            <a:off x="664029" y="15840810"/>
            <a:ext cx="6153150" cy="3543300"/>
            <a:chOff x="664029" y="19216866"/>
            <a:chExt cx="6153150" cy="3543300"/>
          </a:xfrm>
        </p:grpSpPr>
        <p:sp>
          <p:nvSpPr>
            <p:cNvPr id="18" name="Rounded Rectangle 17">
              <a:extLst>
                <a:ext uri="{FF2B5EF4-FFF2-40B4-BE49-F238E27FC236}">
                  <a16:creationId xmlns:a16="http://schemas.microsoft.com/office/drawing/2014/main" id="{3CC1B6B7-ECE2-0E77-508C-B9E30CEB79CA}"/>
                </a:ext>
              </a:extLst>
            </p:cNvPr>
            <p:cNvSpPr/>
            <p:nvPr/>
          </p:nvSpPr>
          <p:spPr>
            <a:xfrm>
              <a:off x="664029" y="19216866"/>
              <a:ext cx="6153150" cy="3543300"/>
            </a:xfrm>
            <a:prstGeom prst="roundRect">
              <a:avLst/>
            </a:prstGeom>
            <a:solidFill>
              <a:srgbClr val="3C9DB8"/>
            </a:solidFill>
            <a:ln w="76200">
              <a:solidFill>
                <a:srgbClr val="2987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A2F0E9C-39C7-5CF7-FE7C-E4D5AF4A83D0}"/>
                </a:ext>
              </a:extLst>
            </p:cNvPr>
            <p:cNvSpPr txBox="1"/>
            <p:nvPr/>
          </p:nvSpPr>
          <p:spPr>
            <a:xfrm>
              <a:off x="719408" y="19343846"/>
              <a:ext cx="6042390" cy="3416320"/>
            </a:xfrm>
            <a:prstGeom prst="rect">
              <a:avLst/>
            </a:prstGeom>
            <a:noFill/>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Data from the Iowa Bureau of Health Statistics (BHS) indicates </a:t>
              </a:r>
              <a:r>
                <a:rPr lang="en-US" sz="3600" u="sng" dirty="0">
                  <a:solidFill>
                    <a:schemeClr val="bg1"/>
                  </a:solidFill>
                  <a:latin typeface="Arial" panose="020B0604020202020204" pitchFamily="34" charset="0"/>
                  <a:cs typeface="Arial" panose="020B0604020202020204" pitchFamily="34" charset="0"/>
                </a:rPr>
                <a:t>identification errors </a:t>
              </a:r>
              <a:r>
                <a:rPr lang="en-US" sz="3600" dirty="0">
                  <a:solidFill>
                    <a:schemeClr val="bg1"/>
                  </a:solidFill>
                  <a:latin typeface="Arial" panose="020B0604020202020204" pitchFamily="34" charset="0"/>
                  <a:cs typeface="Arial" panose="020B0604020202020204" pitchFamily="34" charset="0"/>
                </a:rPr>
                <a:t>(e.g., lack of valid proof of identity) is a leading cause of VPA rejections.</a:t>
              </a:r>
            </a:p>
          </p:txBody>
        </p:sp>
      </p:grpSp>
      <p:grpSp>
        <p:nvGrpSpPr>
          <p:cNvPr id="30" name="Group 29">
            <a:extLst>
              <a:ext uri="{FF2B5EF4-FFF2-40B4-BE49-F238E27FC236}">
                <a16:creationId xmlns:a16="http://schemas.microsoft.com/office/drawing/2014/main" id="{11546C09-429C-7E72-28B1-D4C13B741581}"/>
              </a:ext>
            </a:extLst>
          </p:cNvPr>
          <p:cNvGrpSpPr/>
          <p:nvPr/>
        </p:nvGrpSpPr>
        <p:grpSpPr>
          <a:xfrm>
            <a:off x="664028" y="19808744"/>
            <a:ext cx="6153150" cy="6633585"/>
            <a:chOff x="664029" y="23317437"/>
            <a:chExt cx="6153150" cy="6633585"/>
          </a:xfrm>
        </p:grpSpPr>
        <p:sp>
          <p:nvSpPr>
            <p:cNvPr id="19" name="Rounded Rectangle 18">
              <a:extLst>
                <a:ext uri="{FF2B5EF4-FFF2-40B4-BE49-F238E27FC236}">
                  <a16:creationId xmlns:a16="http://schemas.microsoft.com/office/drawing/2014/main" id="{5A817723-AE0D-2BC8-B62D-594C9BF19FB4}"/>
                </a:ext>
              </a:extLst>
            </p:cNvPr>
            <p:cNvSpPr/>
            <p:nvPr/>
          </p:nvSpPr>
          <p:spPr>
            <a:xfrm>
              <a:off x="664029" y="23317437"/>
              <a:ext cx="6153150" cy="6633585"/>
            </a:xfrm>
            <a:prstGeom prst="roundRect">
              <a:avLst/>
            </a:prstGeom>
            <a:solidFill>
              <a:srgbClr val="3C9DB8"/>
            </a:solidFill>
            <a:ln w="76200">
              <a:solidFill>
                <a:srgbClr val="2987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297A2045-7101-05C3-1F33-85768AC88337}"/>
                </a:ext>
              </a:extLst>
            </p:cNvPr>
            <p:cNvSpPr txBox="1"/>
            <p:nvPr/>
          </p:nvSpPr>
          <p:spPr>
            <a:xfrm>
              <a:off x="859562" y="23677627"/>
              <a:ext cx="5762083" cy="6186309"/>
            </a:xfrm>
            <a:prstGeom prst="rect">
              <a:avLst/>
            </a:prstGeom>
            <a:noFill/>
          </p:spPr>
          <p:txBody>
            <a:bodyPr wrap="square">
              <a:spAutoFit/>
            </a:bodyPr>
            <a:lstStyle/>
            <a:p>
              <a:pPr algn="ctr"/>
              <a:r>
                <a:rPr lang="en-US" sz="3600" dirty="0">
                  <a:solidFill>
                    <a:schemeClr val="bg1"/>
                  </a:solidFill>
                  <a:latin typeface="Arial" panose="020B0604020202020204" pitchFamily="34" charset="0"/>
                  <a:ea typeface="Calibri" panose="020F0502020204030204" pitchFamily="34" charset="0"/>
                  <a:cs typeface="Arial" panose="020B0604020202020204" pitchFamily="34" charset="0"/>
                </a:rPr>
                <a:t>The </a:t>
              </a:r>
              <a:r>
                <a:rPr lang="en-US" sz="3600" u="sng" dirty="0">
                  <a:solidFill>
                    <a:schemeClr val="bg1"/>
                  </a:solidFill>
                  <a:latin typeface="Arial" panose="020B0604020202020204" pitchFamily="34" charset="0"/>
                  <a:ea typeface="Calibri" panose="020F0502020204030204" pitchFamily="34" charset="0"/>
                  <a:cs typeface="Arial" panose="020B0604020202020204" pitchFamily="34" charset="0"/>
                </a:rPr>
                <a:t>Paternity Prep Packet (PPP) was developed to mitigate identification errors and ultimately reduce VPA rejections</a:t>
              </a:r>
              <a:r>
                <a:rPr lang="en-US" sz="3600" dirty="0">
                  <a:solidFill>
                    <a:schemeClr val="bg1"/>
                  </a:solidFill>
                  <a:latin typeface="Arial" panose="020B0604020202020204" pitchFamily="34" charset="0"/>
                  <a:ea typeface="Calibri" panose="020F0502020204030204" pitchFamily="34" charset="0"/>
                  <a:cs typeface="Arial" panose="020B0604020202020204" pitchFamily="34" charset="0"/>
                </a:rPr>
                <a:t>, thereby increasing paternity establishment, through targeted outreach to individuals through their prenatal and obstetric providers. </a:t>
              </a:r>
              <a:endParaRPr lang="en-US" sz="3600" dirty="0">
                <a:solidFill>
                  <a:schemeClr val="bg1"/>
                </a:solidFill>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44EF8DF6-8109-EA5B-000C-C4810D7C57CE}"/>
              </a:ext>
            </a:extLst>
          </p:cNvPr>
          <p:cNvGrpSpPr/>
          <p:nvPr/>
        </p:nvGrpSpPr>
        <p:grpSpPr>
          <a:xfrm>
            <a:off x="664028" y="26866963"/>
            <a:ext cx="6153150" cy="5050444"/>
            <a:chOff x="512363" y="26866963"/>
            <a:chExt cx="6153150" cy="5050444"/>
          </a:xfrm>
        </p:grpSpPr>
        <p:sp>
          <p:nvSpPr>
            <p:cNvPr id="17" name="Rounded Rectangle 16">
              <a:extLst>
                <a:ext uri="{FF2B5EF4-FFF2-40B4-BE49-F238E27FC236}">
                  <a16:creationId xmlns:a16="http://schemas.microsoft.com/office/drawing/2014/main" id="{CB9C862B-C956-7272-B27B-D1B6BD029E47}"/>
                </a:ext>
              </a:extLst>
            </p:cNvPr>
            <p:cNvSpPr/>
            <p:nvPr/>
          </p:nvSpPr>
          <p:spPr>
            <a:xfrm>
              <a:off x="512363" y="26866963"/>
              <a:ext cx="6153150" cy="5050444"/>
            </a:xfrm>
            <a:prstGeom prst="roundRect">
              <a:avLst/>
            </a:prstGeom>
            <a:solidFill>
              <a:srgbClr val="3C9DB8"/>
            </a:solidFill>
            <a:ln w="76200">
              <a:solidFill>
                <a:srgbClr val="2987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A4A020FD-81D9-071B-23A0-DAAFF1303A39}"/>
                </a:ext>
              </a:extLst>
            </p:cNvPr>
            <p:cNvSpPr txBox="1"/>
            <p:nvPr/>
          </p:nvSpPr>
          <p:spPr>
            <a:xfrm>
              <a:off x="567743" y="27407026"/>
              <a:ext cx="6042390" cy="3970318"/>
            </a:xfrm>
            <a:prstGeom prst="rect">
              <a:avLst/>
            </a:prstGeom>
            <a:noFill/>
          </p:spPr>
          <p:txBody>
            <a:bodyPr wrap="square">
              <a:spAutoFit/>
            </a:bodyPr>
            <a:lstStyle/>
            <a:p>
              <a:pPr algn="ctr"/>
              <a:r>
                <a:rPr lang="en-US" sz="3600" dirty="0">
                  <a:solidFill>
                    <a:schemeClr val="bg1"/>
                  </a:solidFill>
                  <a:latin typeface="Arial" panose="020B0604020202020204" pitchFamily="34" charset="0"/>
                  <a:ea typeface="Calibri" panose="020F0502020204030204" pitchFamily="34" charset="0"/>
                  <a:cs typeface="Arial" panose="020B0604020202020204" pitchFamily="34" charset="0"/>
                </a:rPr>
                <a:t>The purpose of the present study is to assess the effectiveness of the PPP in </a:t>
              </a:r>
              <a:r>
                <a:rPr lang="en-US" sz="3600" u="sng" dirty="0">
                  <a:solidFill>
                    <a:schemeClr val="bg1"/>
                  </a:solidFill>
                  <a:latin typeface="Arial" panose="020B0604020202020204" pitchFamily="34" charset="0"/>
                  <a:ea typeface="Calibri" panose="020F0502020204030204" pitchFamily="34" charset="0"/>
                  <a:cs typeface="Arial" panose="020B0604020202020204" pitchFamily="34" charset="0"/>
                </a:rPr>
                <a:t>reducing identification-related errors </a:t>
              </a:r>
              <a:r>
                <a:rPr lang="en-US" sz="3600" dirty="0">
                  <a:solidFill>
                    <a:schemeClr val="bg1"/>
                  </a:solidFill>
                  <a:latin typeface="Arial" panose="020B0604020202020204" pitchFamily="34" charset="0"/>
                  <a:ea typeface="Calibri" panose="020F0502020204030204" pitchFamily="34" charset="0"/>
                  <a:cs typeface="Arial" panose="020B0604020202020204" pitchFamily="34" charset="0"/>
                </a:rPr>
                <a:t>in VPA submissions and the overall number of rejected VPAs.</a:t>
              </a:r>
              <a:endParaRPr lang="en-US" sz="3600" dirty="0">
                <a:solidFill>
                  <a:schemeClr val="bg1"/>
                </a:solidFill>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34B4D7B3-5504-0403-CB26-7776F30DF907}"/>
              </a:ext>
            </a:extLst>
          </p:cNvPr>
          <p:cNvGrpSpPr/>
          <p:nvPr/>
        </p:nvGrpSpPr>
        <p:grpSpPr>
          <a:xfrm>
            <a:off x="664027" y="4671445"/>
            <a:ext cx="6153150" cy="1060870"/>
            <a:chOff x="11726167" y="6664233"/>
            <a:chExt cx="6153150" cy="1060870"/>
          </a:xfrm>
          <a:solidFill>
            <a:srgbClr val="3C9DB8"/>
          </a:solidFill>
        </p:grpSpPr>
        <p:sp>
          <p:nvSpPr>
            <p:cNvPr id="37" name="Rounded Rectangle 36">
              <a:extLst>
                <a:ext uri="{FF2B5EF4-FFF2-40B4-BE49-F238E27FC236}">
                  <a16:creationId xmlns:a16="http://schemas.microsoft.com/office/drawing/2014/main" id="{5430FD30-450D-93F4-A25D-DE4F8E764454}"/>
                </a:ext>
              </a:extLst>
            </p:cNvPr>
            <p:cNvSpPr/>
            <p:nvPr/>
          </p:nvSpPr>
          <p:spPr>
            <a:xfrm>
              <a:off x="11726167" y="6695764"/>
              <a:ext cx="6153150" cy="1029339"/>
            </a:xfrm>
            <a:prstGeom prst="roundRect">
              <a:avLst/>
            </a:prstGeom>
            <a:grpFill/>
            <a:ln w="76200">
              <a:solidFill>
                <a:srgbClr val="2987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1618C943-5839-EEE0-FF92-13A8807769C2}"/>
                </a:ext>
              </a:extLst>
            </p:cNvPr>
            <p:cNvSpPr txBox="1"/>
            <p:nvPr/>
          </p:nvSpPr>
          <p:spPr>
            <a:xfrm>
              <a:off x="12117236" y="6664233"/>
              <a:ext cx="5371011" cy="1015663"/>
            </a:xfrm>
            <a:prstGeom prst="rect">
              <a:avLst/>
            </a:prstGeom>
            <a:grpFill/>
            <a:ln>
              <a:solidFill>
                <a:srgbClr val="2987B2"/>
              </a:solidFill>
            </a:ln>
          </p:spPr>
          <p:txBody>
            <a:bodyPr wrap="square">
              <a:spAutoFit/>
            </a:bodyPr>
            <a:lstStyle/>
            <a:p>
              <a:pPr algn="ctr"/>
              <a:r>
                <a:rPr lang="en-US" sz="6000" dirty="0">
                  <a:solidFill>
                    <a:schemeClr val="bg1"/>
                  </a:solidFill>
                  <a:latin typeface="Arial" panose="020B0604020202020204" pitchFamily="34" charset="0"/>
                  <a:cs typeface="Arial" panose="020B0604020202020204" pitchFamily="34" charset="0"/>
                </a:rPr>
                <a:t>Background</a:t>
              </a:r>
            </a:p>
          </p:txBody>
        </p:sp>
      </p:grpSp>
      <p:grpSp>
        <p:nvGrpSpPr>
          <p:cNvPr id="40" name="Group 39">
            <a:extLst>
              <a:ext uri="{FF2B5EF4-FFF2-40B4-BE49-F238E27FC236}">
                <a16:creationId xmlns:a16="http://schemas.microsoft.com/office/drawing/2014/main" id="{04156829-4F79-E59C-F3AF-CD4082729A76}"/>
              </a:ext>
            </a:extLst>
          </p:cNvPr>
          <p:cNvGrpSpPr/>
          <p:nvPr/>
        </p:nvGrpSpPr>
        <p:grpSpPr>
          <a:xfrm>
            <a:off x="7515227" y="4671445"/>
            <a:ext cx="6153150" cy="1060870"/>
            <a:chOff x="11726167" y="6664233"/>
            <a:chExt cx="6153150" cy="1060870"/>
          </a:xfrm>
          <a:solidFill>
            <a:srgbClr val="E06E42"/>
          </a:solidFill>
        </p:grpSpPr>
        <p:sp>
          <p:nvSpPr>
            <p:cNvPr id="41" name="Rounded Rectangle 40">
              <a:extLst>
                <a:ext uri="{FF2B5EF4-FFF2-40B4-BE49-F238E27FC236}">
                  <a16:creationId xmlns:a16="http://schemas.microsoft.com/office/drawing/2014/main" id="{556B734D-5546-A888-E305-0672B463267C}"/>
                </a:ext>
              </a:extLst>
            </p:cNvPr>
            <p:cNvSpPr/>
            <p:nvPr/>
          </p:nvSpPr>
          <p:spPr>
            <a:xfrm>
              <a:off x="11726167" y="6695764"/>
              <a:ext cx="6153150" cy="1029339"/>
            </a:xfrm>
            <a:prstGeom prst="roundRect">
              <a:avLst/>
            </a:prstGeom>
            <a:grpFill/>
            <a:ln w="76200">
              <a:solidFill>
                <a:srgbClr val="FEC5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72E7B442-343E-D0C6-FA85-FB9FC4BB9102}"/>
                </a:ext>
              </a:extLst>
            </p:cNvPr>
            <p:cNvSpPr txBox="1"/>
            <p:nvPr/>
          </p:nvSpPr>
          <p:spPr>
            <a:xfrm>
              <a:off x="12117236" y="6664233"/>
              <a:ext cx="5371011" cy="1015663"/>
            </a:xfrm>
            <a:prstGeom prst="rect">
              <a:avLst/>
            </a:prstGeom>
            <a:noFill/>
            <a:ln>
              <a:noFill/>
            </a:ln>
          </p:spPr>
          <p:txBody>
            <a:bodyPr wrap="square">
              <a:spAutoFit/>
            </a:bodyPr>
            <a:lstStyle/>
            <a:p>
              <a:pPr algn="ctr"/>
              <a:r>
                <a:rPr lang="en-US" sz="6000" dirty="0">
                  <a:solidFill>
                    <a:schemeClr val="bg1"/>
                  </a:solidFill>
                  <a:latin typeface="Arial" panose="020B0604020202020204" pitchFamily="34" charset="0"/>
                  <a:cs typeface="Arial" panose="020B0604020202020204" pitchFamily="34" charset="0"/>
                </a:rPr>
                <a:t>The Packet</a:t>
              </a:r>
            </a:p>
          </p:txBody>
        </p:sp>
      </p:grpSp>
      <p:pic>
        <p:nvPicPr>
          <p:cNvPr id="44" name="Picture 43" descr="A white background with blue and orange text&#10;&#10;Description automatically generated">
            <a:extLst>
              <a:ext uri="{FF2B5EF4-FFF2-40B4-BE49-F238E27FC236}">
                <a16:creationId xmlns:a16="http://schemas.microsoft.com/office/drawing/2014/main" id="{84EB266B-40B8-0F5E-5499-00192071D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228" y="6229691"/>
            <a:ext cx="6153150" cy="4631055"/>
          </a:xfrm>
          <a:prstGeom prst="rect">
            <a:avLst/>
          </a:prstGeom>
          <a:ln>
            <a:solidFill>
              <a:schemeClr val="tx1"/>
            </a:solidFill>
          </a:ln>
        </p:spPr>
      </p:pic>
      <p:pic>
        <p:nvPicPr>
          <p:cNvPr id="45" name="Picture 44" descr="A document with text on it&#10;&#10;Description automatically generated">
            <a:extLst>
              <a:ext uri="{FF2B5EF4-FFF2-40B4-BE49-F238E27FC236}">
                <a16:creationId xmlns:a16="http://schemas.microsoft.com/office/drawing/2014/main" id="{F633BF24-4525-92FB-04BB-8696B38CEB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0889" y="11081463"/>
            <a:ext cx="5221908" cy="6977786"/>
          </a:xfrm>
          <a:prstGeom prst="rect">
            <a:avLst/>
          </a:prstGeom>
          <a:ln>
            <a:solidFill>
              <a:schemeClr val="tx1"/>
            </a:solidFill>
          </a:ln>
        </p:spPr>
      </p:pic>
      <p:grpSp>
        <p:nvGrpSpPr>
          <p:cNvPr id="46" name="Group 45">
            <a:extLst>
              <a:ext uri="{FF2B5EF4-FFF2-40B4-BE49-F238E27FC236}">
                <a16:creationId xmlns:a16="http://schemas.microsoft.com/office/drawing/2014/main" id="{618F2EBB-45EB-9640-8C99-05A7FAE0F771}"/>
              </a:ext>
            </a:extLst>
          </p:cNvPr>
          <p:cNvGrpSpPr/>
          <p:nvPr/>
        </p:nvGrpSpPr>
        <p:grpSpPr>
          <a:xfrm>
            <a:off x="7515226" y="18669985"/>
            <a:ext cx="6153150" cy="4631056"/>
            <a:chOff x="664029" y="23317438"/>
            <a:chExt cx="6153150" cy="4631056"/>
          </a:xfrm>
        </p:grpSpPr>
        <p:sp>
          <p:nvSpPr>
            <p:cNvPr id="47" name="Rounded Rectangle 46">
              <a:extLst>
                <a:ext uri="{FF2B5EF4-FFF2-40B4-BE49-F238E27FC236}">
                  <a16:creationId xmlns:a16="http://schemas.microsoft.com/office/drawing/2014/main" id="{0327619D-95AF-7BDE-56C4-560E8F5F7043}"/>
                </a:ext>
              </a:extLst>
            </p:cNvPr>
            <p:cNvSpPr/>
            <p:nvPr/>
          </p:nvSpPr>
          <p:spPr>
            <a:xfrm>
              <a:off x="664029" y="23317438"/>
              <a:ext cx="6153150" cy="4631056"/>
            </a:xfrm>
            <a:prstGeom prst="roundRect">
              <a:avLst/>
            </a:prstGeom>
            <a:solidFill>
              <a:srgbClr val="E06E42"/>
            </a:solidFill>
            <a:ln w="76200">
              <a:solidFill>
                <a:srgbClr val="FEC5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8019A3FC-7488-0281-26AD-0F0E8FB7B3A9}"/>
                </a:ext>
              </a:extLst>
            </p:cNvPr>
            <p:cNvSpPr txBox="1"/>
            <p:nvPr/>
          </p:nvSpPr>
          <p:spPr>
            <a:xfrm>
              <a:off x="984585" y="23551442"/>
              <a:ext cx="5512038" cy="3970318"/>
            </a:xfrm>
            <a:prstGeom prst="rect">
              <a:avLst/>
            </a:prstGeom>
            <a:noFill/>
          </p:spPr>
          <p:txBody>
            <a:bodyPr wrap="square">
              <a:spAutoFit/>
            </a:bodyPr>
            <a:lstStyle/>
            <a:p>
              <a:pPr algn="ctr"/>
              <a:r>
                <a:rPr lang="en-US" sz="3600" dirty="0">
                  <a:solidFill>
                    <a:schemeClr val="bg1"/>
                  </a:solidFill>
                  <a:latin typeface="Arial" panose="020B0604020202020204" pitchFamily="34" charset="0"/>
                  <a:ea typeface="Calibri" panose="020F0502020204030204" pitchFamily="34" charset="0"/>
                  <a:cs typeface="Arial" panose="020B0604020202020204" pitchFamily="34" charset="0"/>
                </a:rPr>
                <a:t>The PPP is printed on a 9”x12” envelope, encouraging parents to put their indicated identification documents inside to bring when it is time to establish paternity. </a:t>
              </a:r>
              <a:endParaRPr lang="en-US" sz="3600" dirty="0">
                <a:solidFill>
                  <a:schemeClr val="bg1"/>
                </a:solidFill>
                <a:latin typeface="Arial" panose="020B0604020202020204" pitchFamily="34" charset="0"/>
                <a:cs typeface="Arial" panose="020B0604020202020204" pitchFamily="34" charset="0"/>
              </a:endParaRPr>
            </a:p>
          </p:txBody>
        </p:sp>
      </p:grpSp>
      <p:grpSp>
        <p:nvGrpSpPr>
          <p:cNvPr id="50" name="Group 49">
            <a:extLst>
              <a:ext uri="{FF2B5EF4-FFF2-40B4-BE49-F238E27FC236}">
                <a16:creationId xmlns:a16="http://schemas.microsoft.com/office/drawing/2014/main" id="{63113E4E-C18F-43EF-5D59-314C3E028CCE}"/>
              </a:ext>
            </a:extLst>
          </p:cNvPr>
          <p:cNvGrpSpPr/>
          <p:nvPr/>
        </p:nvGrpSpPr>
        <p:grpSpPr>
          <a:xfrm>
            <a:off x="7515226" y="23615899"/>
            <a:ext cx="6153150" cy="3251064"/>
            <a:chOff x="664029" y="23317438"/>
            <a:chExt cx="6153150" cy="4631056"/>
          </a:xfrm>
        </p:grpSpPr>
        <p:sp>
          <p:nvSpPr>
            <p:cNvPr id="51" name="Rounded Rectangle 50">
              <a:extLst>
                <a:ext uri="{FF2B5EF4-FFF2-40B4-BE49-F238E27FC236}">
                  <a16:creationId xmlns:a16="http://schemas.microsoft.com/office/drawing/2014/main" id="{4974067A-EF83-A5DE-18F3-E9CDCBF5C264}"/>
                </a:ext>
              </a:extLst>
            </p:cNvPr>
            <p:cNvSpPr/>
            <p:nvPr/>
          </p:nvSpPr>
          <p:spPr>
            <a:xfrm>
              <a:off x="664029" y="23317438"/>
              <a:ext cx="6153150" cy="4631056"/>
            </a:xfrm>
            <a:prstGeom prst="roundRect">
              <a:avLst/>
            </a:prstGeom>
            <a:solidFill>
              <a:srgbClr val="E06E42"/>
            </a:solidFill>
            <a:ln w="76200">
              <a:solidFill>
                <a:srgbClr val="FEC5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8552CC56-CDD9-9D2E-F96A-0EC3CB763560}"/>
                </a:ext>
              </a:extLst>
            </p:cNvPr>
            <p:cNvSpPr txBox="1"/>
            <p:nvPr/>
          </p:nvSpPr>
          <p:spPr>
            <a:xfrm>
              <a:off x="984585" y="23551442"/>
              <a:ext cx="5512038" cy="2862322"/>
            </a:xfrm>
            <a:prstGeom prst="rect">
              <a:avLst/>
            </a:prstGeom>
            <a:noFill/>
          </p:spPr>
          <p:txBody>
            <a:bodyPr wrap="square">
              <a:spAutoFit/>
            </a:bodyPr>
            <a:lstStyle/>
            <a:p>
              <a:pPr algn="ctr"/>
              <a:r>
                <a:rPr lang="en-US" sz="3600" dirty="0">
                  <a:solidFill>
                    <a:schemeClr val="bg1"/>
                  </a:solidFill>
                  <a:latin typeface="Arial" panose="020B0604020202020204" pitchFamily="34" charset="0"/>
                  <a:ea typeface="Calibri" panose="020F0502020204030204" pitchFamily="34" charset="0"/>
                  <a:cs typeface="Arial" panose="020B0604020202020204" pitchFamily="34" charset="0"/>
                </a:rPr>
                <a:t>The PPP comes with information about legal paternity, tips and tricks for completing the VPA, and a blank practice VPA.</a:t>
              </a:r>
            </a:p>
          </p:txBody>
        </p:sp>
      </p:grpSp>
      <p:pic>
        <p:nvPicPr>
          <p:cNvPr id="53" name="Picture 52" descr="A group of colored rectangles&#10;&#10;Description automatically generated">
            <a:extLst>
              <a:ext uri="{FF2B5EF4-FFF2-40B4-BE49-F238E27FC236}">
                <a16:creationId xmlns:a16="http://schemas.microsoft.com/office/drawing/2014/main" id="{364D5B7A-57C0-B6F1-D161-FD5430C92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87315" y="11486185"/>
            <a:ext cx="19385046" cy="3980671"/>
          </a:xfrm>
          <a:prstGeom prst="rect">
            <a:avLst/>
          </a:prstGeom>
        </p:spPr>
      </p:pic>
      <p:grpSp>
        <p:nvGrpSpPr>
          <p:cNvPr id="54" name="Group 53">
            <a:extLst>
              <a:ext uri="{FF2B5EF4-FFF2-40B4-BE49-F238E27FC236}">
                <a16:creationId xmlns:a16="http://schemas.microsoft.com/office/drawing/2014/main" id="{40896DC6-6486-B9C1-D659-C13DBCAEF874}"/>
              </a:ext>
            </a:extLst>
          </p:cNvPr>
          <p:cNvGrpSpPr/>
          <p:nvPr/>
        </p:nvGrpSpPr>
        <p:grpSpPr>
          <a:xfrm>
            <a:off x="14366425" y="4648841"/>
            <a:ext cx="28860747" cy="1060870"/>
            <a:chOff x="11726167" y="6664233"/>
            <a:chExt cx="6153150" cy="1060870"/>
          </a:xfrm>
          <a:solidFill>
            <a:srgbClr val="E06E42"/>
          </a:solidFill>
        </p:grpSpPr>
        <p:sp>
          <p:nvSpPr>
            <p:cNvPr id="55" name="Rounded Rectangle 54">
              <a:extLst>
                <a:ext uri="{FF2B5EF4-FFF2-40B4-BE49-F238E27FC236}">
                  <a16:creationId xmlns:a16="http://schemas.microsoft.com/office/drawing/2014/main" id="{6326E8CE-3E4D-0D5B-8F75-22C6BD338238}"/>
                </a:ext>
              </a:extLst>
            </p:cNvPr>
            <p:cNvSpPr/>
            <p:nvPr/>
          </p:nvSpPr>
          <p:spPr>
            <a:xfrm>
              <a:off x="11726167" y="6695764"/>
              <a:ext cx="6153150" cy="1029339"/>
            </a:xfrm>
            <a:prstGeom prst="roundRect">
              <a:avLst/>
            </a:prstGeom>
            <a:solidFill>
              <a:srgbClr val="FEC551"/>
            </a:solidFill>
            <a:ln w="76200">
              <a:solidFill>
                <a:srgbClr val="E06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3550F37F-FAEE-4087-6987-5F750DE58228}"/>
                </a:ext>
              </a:extLst>
            </p:cNvPr>
            <p:cNvSpPr txBox="1"/>
            <p:nvPr/>
          </p:nvSpPr>
          <p:spPr>
            <a:xfrm>
              <a:off x="12117236" y="6664233"/>
              <a:ext cx="5371011" cy="1015663"/>
            </a:xfrm>
            <a:prstGeom prst="rect">
              <a:avLst/>
            </a:prstGeom>
            <a:noFill/>
            <a:ln>
              <a:noFill/>
            </a:ln>
          </p:spPr>
          <p:txBody>
            <a:bodyPr wrap="square">
              <a:spAutoFit/>
            </a:bodyPr>
            <a:lstStyle/>
            <a:p>
              <a:pPr algn="ctr"/>
              <a:r>
                <a:rPr lang="en-US" sz="6000" dirty="0">
                  <a:solidFill>
                    <a:schemeClr val="bg1"/>
                  </a:solidFill>
                  <a:latin typeface="Arial" panose="020B0604020202020204" pitchFamily="34" charset="0"/>
                  <a:cs typeface="Arial" panose="020B0604020202020204" pitchFamily="34" charset="0"/>
                </a:rPr>
                <a:t>Methods</a:t>
              </a:r>
            </a:p>
          </p:txBody>
        </p:sp>
      </p:grpSp>
      <p:sp>
        <p:nvSpPr>
          <p:cNvPr id="58" name="Rounded Rectangle 57">
            <a:extLst>
              <a:ext uri="{FF2B5EF4-FFF2-40B4-BE49-F238E27FC236}">
                <a16:creationId xmlns:a16="http://schemas.microsoft.com/office/drawing/2014/main" id="{A8445719-5110-2E3D-2497-AE4E07F3CCE5}"/>
              </a:ext>
            </a:extLst>
          </p:cNvPr>
          <p:cNvSpPr/>
          <p:nvPr/>
        </p:nvSpPr>
        <p:spPr>
          <a:xfrm>
            <a:off x="14311046" y="6149960"/>
            <a:ext cx="10856347" cy="3527788"/>
          </a:xfrm>
          <a:prstGeom prst="roundRect">
            <a:avLst/>
          </a:prstGeom>
          <a:solidFill>
            <a:srgbClr val="FEC551"/>
          </a:solidFill>
          <a:ln w="76200">
            <a:solidFill>
              <a:srgbClr val="E06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3AAF2558-6B93-3317-F94A-A3AD9F750286}"/>
              </a:ext>
            </a:extLst>
          </p:cNvPr>
          <p:cNvSpPr txBox="1"/>
          <p:nvPr/>
        </p:nvSpPr>
        <p:spPr>
          <a:xfrm>
            <a:off x="14341526" y="6264590"/>
            <a:ext cx="10856347" cy="3416320"/>
          </a:xfrm>
          <a:prstGeom prst="rect">
            <a:avLst/>
          </a:prstGeom>
          <a:noFill/>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The study utilized a multiple baseline design. All 57 birthing hospitals in Iowa were intentionally paired based on VPA volume. Then, hospitals were randomly sorted into four groups. The PPP intervention was staggered in rollout from March 2024 – August 2024.</a:t>
            </a:r>
          </a:p>
        </p:txBody>
      </p:sp>
      <p:grpSp>
        <p:nvGrpSpPr>
          <p:cNvPr id="60" name="Group 59">
            <a:extLst>
              <a:ext uri="{FF2B5EF4-FFF2-40B4-BE49-F238E27FC236}">
                <a16:creationId xmlns:a16="http://schemas.microsoft.com/office/drawing/2014/main" id="{514431A3-7D56-8C6D-6115-0AF006AE16F8}"/>
              </a:ext>
            </a:extLst>
          </p:cNvPr>
          <p:cNvGrpSpPr/>
          <p:nvPr/>
        </p:nvGrpSpPr>
        <p:grpSpPr>
          <a:xfrm>
            <a:off x="14170892" y="15471740"/>
            <a:ext cx="28860747" cy="1060870"/>
            <a:chOff x="11726167" y="6664233"/>
            <a:chExt cx="6153150" cy="1060870"/>
          </a:xfrm>
          <a:solidFill>
            <a:srgbClr val="E06E42"/>
          </a:solidFill>
        </p:grpSpPr>
        <p:sp>
          <p:nvSpPr>
            <p:cNvPr id="61" name="Rounded Rectangle 60">
              <a:extLst>
                <a:ext uri="{FF2B5EF4-FFF2-40B4-BE49-F238E27FC236}">
                  <a16:creationId xmlns:a16="http://schemas.microsoft.com/office/drawing/2014/main" id="{2151E822-A188-27FE-0053-3D3075FDACE9}"/>
                </a:ext>
              </a:extLst>
            </p:cNvPr>
            <p:cNvSpPr/>
            <p:nvPr/>
          </p:nvSpPr>
          <p:spPr>
            <a:xfrm>
              <a:off x="11726167" y="6695764"/>
              <a:ext cx="6153150" cy="1029339"/>
            </a:xfrm>
            <a:prstGeom prst="roundRect">
              <a:avLst/>
            </a:prstGeom>
            <a:solidFill>
              <a:srgbClr val="2987B2"/>
            </a:solidFill>
            <a:ln w="76200">
              <a:solidFill>
                <a:srgbClr val="3C9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E1FDF99E-FC3D-8297-F548-1974C28327B7}"/>
                </a:ext>
              </a:extLst>
            </p:cNvPr>
            <p:cNvSpPr txBox="1"/>
            <p:nvPr/>
          </p:nvSpPr>
          <p:spPr>
            <a:xfrm>
              <a:off x="12117236" y="6664233"/>
              <a:ext cx="5371011" cy="1015663"/>
            </a:xfrm>
            <a:prstGeom prst="rect">
              <a:avLst/>
            </a:prstGeom>
            <a:noFill/>
            <a:ln>
              <a:noFill/>
            </a:ln>
          </p:spPr>
          <p:txBody>
            <a:bodyPr wrap="square">
              <a:spAutoFit/>
            </a:bodyPr>
            <a:lstStyle/>
            <a:p>
              <a:pPr algn="ctr"/>
              <a:r>
                <a:rPr lang="en-US" sz="6000" dirty="0">
                  <a:solidFill>
                    <a:schemeClr val="bg1"/>
                  </a:solidFill>
                  <a:latin typeface="Arial" panose="020B0604020202020204" pitchFamily="34" charset="0"/>
                  <a:cs typeface="Arial" panose="020B0604020202020204" pitchFamily="34" charset="0"/>
                </a:rPr>
                <a:t>Preliminary Findings and Future Directions</a:t>
              </a:r>
            </a:p>
          </p:txBody>
        </p:sp>
      </p:grpSp>
      <p:grpSp>
        <p:nvGrpSpPr>
          <p:cNvPr id="64" name="Group 63">
            <a:extLst>
              <a:ext uri="{FF2B5EF4-FFF2-40B4-BE49-F238E27FC236}">
                <a16:creationId xmlns:a16="http://schemas.microsoft.com/office/drawing/2014/main" id="{E46356FD-5F2E-DC27-5FBB-5FF71B45AF41}"/>
              </a:ext>
            </a:extLst>
          </p:cNvPr>
          <p:cNvGrpSpPr/>
          <p:nvPr/>
        </p:nvGrpSpPr>
        <p:grpSpPr>
          <a:xfrm>
            <a:off x="14885504" y="17021058"/>
            <a:ext cx="26801364" cy="940856"/>
            <a:chOff x="664029" y="23317438"/>
            <a:chExt cx="6153150" cy="4631056"/>
          </a:xfrm>
          <a:solidFill>
            <a:srgbClr val="2987B2"/>
          </a:solidFill>
        </p:grpSpPr>
        <p:sp>
          <p:nvSpPr>
            <p:cNvPr id="65" name="Rounded Rectangle 64">
              <a:extLst>
                <a:ext uri="{FF2B5EF4-FFF2-40B4-BE49-F238E27FC236}">
                  <a16:creationId xmlns:a16="http://schemas.microsoft.com/office/drawing/2014/main" id="{18EE8224-2312-C417-BBBB-D43051DA6AD6}"/>
                </a:ext>
              </a:extLst>
            </p:cNvPr>
            <p:cNvSpPr/>
            <p:nvPr/>
          </p:nvSpPr>
          <p:spPr>
            <a:xfrm>
              <a:off x="664029" y="23317438"/>
              <a:ext cx="6153150" cy="4631056"/>
            </a:xfrm>
            <a:prstGeom prst="roundRect">
              <a:avLst/>
            </a:prstGeom>
            <a:solidFill>
              <a:srgbClr val="2987B2"/>
            </a:solidFill>
            <a:ln w="76200">
              <a:solidFill>
                <a:srgbClr val="3C9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FB8D65EB-7FA4-F421-7106-57B703A8DCBF}"/>
                </a:ext>
              </a:extLst>
            </p:cNvPr>
            <p:cNvSpPr txBox="1"/>
            <p:nvPr/>
          </p:nvSpPr>
          <p:spPr>
            <a:xfrm>
              <a:off x="717794" y="23871192"/>
              <a:ext cx="5861840" cy="4077302"/>
            </a:xfrm>
            <a:prstGeom prst="rect">
              <a:avLst/>
            </a:prstGeom>
            <a:grpFill/>
            <a:ln>
              <a:noFill/>
            </a:ln>
          </p:spPr>
          <p:txBody>
            <a:bodyPr wrap="square">
              <a:spAutoFit/>
            </a:bodyPr>
            <a:lstStyle/>
            <a:p>
              <a:pPr algn="ctr"/>
              <a:r>
                <a:rPr lang="en-US" sz="3600" dirty="0">
                  <a:solidFill>
                    <a:schemeClr val="bg1"/>
                  </a:solidFill>
                  <a:latin typeface="Arial" panose="020B0604020202020204" pitchFamily="34" charset="0"/>
                  <a:ea typeface="Calibri" panose="020F0502020204030204" pitchFamily="34" charset="0"/>
                  <a:cs typeface="Arial" panose="020B0604020202020204" pitchFamily="34" charset="0"/>
                </a:rPr>
                <a:t>Preliminary findings indicate a small, but nonsignificant decrease in the number of identification errors post-intervention. </a:t>
              </a:r>
            </a:p>
          </p:txBody>
        </p:sp>
      </p:grpSp>
      <p:grpSp>
        <p:nvGrpSpPr>
          <p:cNvPr id="73" name="Group 72">
            <a:extLst>
              <a:ext uri="{FF2B5EF4-FFF2-40B4-BE49-F238E27FC236}">
                <a16:creationId xmlns:a16="http://schemas.microsoft.com/office/drawing/2014/main" id="{F16A8ABD-8682-4353-B921-0252DF03D0B5}"/>
              </a:ext>
            </a:extLst>
          </p:cNvPr>
          <p:cNvGrpSpPr/>
          <p:nvPr/>
        </p:nvGrpSpPr>
        <p:grpSpPr>
          <a:xfrm>
            <a:off x="17819720" y="18161030"/>
            <a:ext cx="7380158" cy="1036303"/>
            <a:chOff x="16961375" y="16222128"/>
            <a:chExt cx="7380158" cy="1036303"/>
          </a:xfrm>
        </p:grpSpPr>
        <p:sp>
          <p:nvSpPr>
            <p:cNvPr id="68" name="Rounded Rectangle 67">
              <a:extLst>
                <a:ext uri="{FF2B5EF4-FFF2-40B4-BE49-F238E27FC236}">
                  <a16:creationId xmlns:a16="http://schemas.microsoft.com/office/drawing/2014/main" id="{F93E5185-93C0-A1E6-821E-0F89AD0A5A23}"/>
                </a:ext>
              </a:extLst>
            </p:cNvPr>
            <p:cNvSpPr/>
            <p:nvPr/>
          </p:nvSpPr>
          <p:spPr>
            <a:xfrm>
              <a:off x="16961375" y="16222128"/>
              <a:ext cx="7380158" cy="1029339"/>
            </a:xfrm>
            <a:prstGeom prst="roundRect">
              <a:avLst/>
            </a:prstGeom>
            <a:solidFill>
              <a:srgbClr val="2987B2"/>
            </a:solidFill>
            <a:ln w="76200">
              <a:solidFill>
                <a:srgbClr val="3C9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E84B791A-7E9E-5D0A-7467-4F00032F6B0E}"/>
                </a:ext>
              </a:extLst>
            </p:cNvPr>
            <p:cNvSpPr txBox="1"/>
            <p:nvPr/>
          </p:nvSpPr>
          <p:spPr>
            <a:xfrm>
              <a:off x="17398631" y="16242768"/>
              <a:ext cx="6746823" cy="1015663"/>
            </a:xfrm>
            <a:prstGeom prst="rect">
              <a:avLst/>
            </a:prstGeom>
            <a:noFill/>
          </p:spPr>
          <p:txBody>
            <a:bodyPr wrap="square">
              <a:spAutoFit/>
            </a:bodyPr>
            <a:lstStyle/>
            <a:p>
              <a:pPr algn="ctr"/>
              <a:r>
                <a:rPr lang="en-US" sz="6000" dirty="0">
                  <a:solidFill>
                    <a:schemeClr val="bg1"/>
                  </a:solidFill>
                  <a:latin typeface="Arial" panose="020B0604020202020204" pitchFamily="34" charset="0"/>
                  <a:ea typeface="Calibri" panose="020F0502020204030204" pitchFamily="34" charset="0"/>
                  <a:cs typeface="Arial" panose="020B0604020202020204" pitchFamily="34" charset="0"/>
                </a:rPr>
                <a:t>Future Direction 1</a:t>
              </a:r>
            </a:p>
          </p:txBody>
        </p:sp>
      </p:grpSp>
      <p:grpSp>
        <p:nvGrpSpPr>
          <p:cNvPr id="72" name="Group 71">
            <a:extLst>
              <a:ext uri="{FF2B5EF4-FFF2-40B4-BE49-F238E27FC236}">
                <a16:creationId xmlns:a16="http://schemas.microsoft.com/office/drawing/2014/main" id="{CF3232AD-C8AC-7D53-83AB-972BD4E5377A}"/>
              </a:ext>
            </a:extLst>
          </p:cNvPr>
          <p:cNvGrpSpPr/>
          <p:nvPr/>
        </p:nvGrpSpPr>
        <p:grpSpPr>
          <a:xfrm>
            <a:off x="32639359" y="18119008"/>
            <a:ext cx="7380158" cy="1036303"/>
            <a:chOff x="32902415" y="16215164"/>
            <a:chExt cx="7380158" cy="1036303"/>
          </a:xfrm>
        </p:grpSpPr>
        <p:sp>
          <p:nvSpPr>
            <p:cNvPr id="70" name="Rounded Rectangle 69">
              <a:extLst>
                <a:ext uri="{FF2B5EF4-FFF2-40B4-BE49-F238E27FC236}">
                  <a16:creationId xmlns:a16="http://schemas.microsoft.com/office/drawing/2014/main" id="{AF060417-C481-9167-928E-663C12C1B5D8}"/>
                </a:ext>
              </a:extLst>
            </p:cNvPr>
            <p:cNvSpPr/>
            <p:nvPr/>
          </p:nvSpPr>
          <p:spPr>
            <a:xfrm>
              <a:off x="32902415" y="16215164"/>
              <a:ext cx="7380158" cy="1029339"/>
            </a:xfrm>
            <a:prstGeom prst="roundRect">
              <a:avLst/>
            </a:prstGeom>
            <a:solidFill>
              <a:srgbClr val="2987B2"/>
            </a:solidFill>
            <a:ln w="76200">
              <a:solidFill>
                <a:srgbClr val="3C9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8889B0B1-CD24-1BCE-8FEB-36901D9AD280}"/>
                </a:ext>
              </a:extLst>
            </p:cNvPr>
            <p:cNvSpPr txBox="1"/>
            <p:nvPr/>
          </p:nvSpPr>
          <p:spPr>
            <a:xfrm>
              <a:off x="33339671" y="16235804"/>
              <a:ext cx="6746823" cy="1015663"/>
            </a:xfrm>
            <a:prstGeom prst="rect">
              <a:avLst/>
            </a:prstGeom>
            <a:noFill/>
          </p:spPr>
          <p:txBody>
            <a:bodyPr wrap="square">
              <a:spAutoFit/>
            </a:bodyPr>
            <a:lstStyle/>
            <a:p>
              <a:pPr algn="ctr"/>
              <a:r>
                <a:rPr lang="en-US" sz="6000" dirty="0">
                  <a:solidFill>
                    <a:schemeClr val="bg1"/>
                  </a:solidFill>
                  <a:latin typeface="Arial" panose="020B0604020202020204" pitchFamily="34" charset="0"/>
                  <a:ea typeface="Calibri" panose="020F0502020204030204" pitchFamily="34" charset="0"/>
                  <a:cs typeface="Arial" panose="020B0604020202020204" pitchFamily="34" charset="0"/>
                </a:rPr>
                <a:t>Future Direction 2</a:t>
              </a:r>
            </a:p>
          </p:txBody>
        </p:sp>
      </p:grpSp>
      <p:grpSp>
        <p:nvGrpSpPr>
          <p:cNvPr id="74" name="Group 73">
            <a:extLst>
              <a:ext uri="{FF2B5EF4-FFF2-40B4-BE49-F238E27FC236}">
                <a16:creationId xmlns:a16="http://schemas.microsoft.com/office/drawing/2014/main" id="{0EC5B633-D914-7EE5-B269-1795E62390FB}"/>
              </a:ext>
            </a:extLst>
          </p:cNvPr>
          <p:cNvGrpSpPr/>
          <p:nvPr/>
        </p:nvGrpSpPr>
        <p:grpSpPr>
          <a:xfrm>
            <a:off x="14488097" y="19560563"/>
            <a:ext cx="13504789" cy="2640746"/>
            <a:chOff x="664029" y="23317439"/>
            <a:chExt cx="6153150" cy="2640746"/>
          </a:xfrm>
        </p:grpSpPr>
        <p:sp>
          <p:nvSpPr>
            <p:cNvPr id="75" name="Rounded Rectangle 74">
              <a:extLst>
                <a:ext uri="{FF2B5EF4-FFF2-40B4-BE49-F238E27FC236}">
                  <a16:creationId xmlns:a16="http://schemas.microsoft.com/office/drawing/2014/main" id="{9457BC00-DA59-6A69-EE89-3C1BFC4BFFEF}"/>
                </a:ext>
              </a:extLst>
            </p:cNvPr>
            <p:cNvSpPr/>
            <p:nvPr/>
          </p:nvSpPr>
          <p:spPr>
            <a:xfrm>
              <a:off x="664029" y="23317439"/>
              <a:ext cx="6153150" cy="2640746"/>
            </a:xfrm>
            <a:prstGeom prst="roundRect">
              <a:avLst/>
            </a:prstGeom>
            <a:solidFill>
              <a:srgbClr val="2987B2"/>
            </a:solidFill>
            <a:ln w="76200">
              <a:solidFill>
                <a:srgbClr val="3C9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DDB36162-C0BE-70B4-F242-D8F93C62D3AD}"/>
                </a:ext>
              </a:extLst>
            </p:cNvPr>
            <p:cNvSpPr txBox="1"/>
            <p:nvPr/>
          </p:nvSpPr>
          <p:spPr>
            <a:xfrm>
              <a:off x="664029" y="23508522"/>
              <a:ext cx="6153150" cy="2308324"/>
            </a:xfrm>
            <a:prstGeom prst="rect">
              <a:avLst/>
            </a:prstGeom>
            <a:noFill/>
          </p:spPr>
          <p:txBody>
            <a:bodyPr wrap="square">
              <a:spAutoFit/>
            </a:bodyPr>
            <a:lstStyle/>
            <a:p>
              <a:pPr algn="ctr"/>
              <a:r>
                <a:rPr lang="en-US" sz="3600" dirty="0">
                  <a:solidFill>
                    <a:schemeClr val="bg1"/>
                  </a:solidFill>
                  <a:latin typeface="Arial" panose="020B0604020202020204" pitchFamily="34" charset="0"/>
                  <a:ea typeface="Calibri" panose="020F0502020204030204" pitchFamily="34" charset="0"/>
                  <a:cs typeface="Arial" panose="020B0604020202020204" pitchFamily="34" charset="0"/>
                </a:rPr>
                <a:t>The data received from BHS does not report the total number of VPAs submitted by each hospital per month. Thus, we sought to develop a proxy variable to represent the total number of VPAs submitted by each hospital per month. </a:t>
              </a:r>
              <a:endParaRPr lang="en-US" sz="3600" dirty="0">
                <a:solidFill>
                  <a:schemeClr val="bg1"/>
                </a:solidFill>
                <a:latin typeface="Arial" panose="020B0604020202020204" pitchFamily="34" charset="0"/>
                <a:cs typeface="Arial" panose="020B0604020202020204" pitchFamily="34" charset="0"/>
              </a:endParaRPr>
            </a:p>
          </p:txBody>
        </p:sp>
      </p:grpSp>
      <p:grpSp>
        <p:nvGrpSpPr>
          <p:cNvPr id="90" name="Group 89">
            <a:extLst>
              <a:ext uri="{FF2B5EF4-FFF2-40B4-BE49-F238E27FC236}">
                <a16:creationId xmlns:a16="http://schemas.microsoft.com/office/drawing/2014/main" id="{49E4FA8B-31F9-BE27-87DC-21434C98A09E}"/>
              </a:ext>
            </a:extLst>
          </p:cNvPr>
          <p:cNvGrpSpPr/>
          <p:nvPr/>
        </p:nvGrpSpPr>
        <p:grpSpPr>
          <a:xfrm>
            <a:off x="25401815" y="6149960"/>
            <a:ext cx="9802585" cy="3527787"/>
            <a:chOff x="26910332" y="5966899"/>
            <a:chExt cx="10228695" cy="3527787"/>
          </a:xfrm>
        </p:grpSpPr>
        <p:sp>
          <p:nvSpPr>
            <p:cNvPr id="78" name="Rounded Rectangle 77">
              <a:extLst>
                <a:ext uri="{FF2B5EF4-FFF2-40B4-BE49-F238E27FC236}">
                  <a16:creationId xmlns:a16="http://schemas.microsoft.com/office/drawing/2014/main" id="{DA5F7154-B225-FCBA-E569-552B7FB20168}"/>
                </a:ext>
              </a:extLst>
            </p:cNvPr>
            <p:cNvSpPr/>
            <p:nvPr/>
          </p:nvSpPr>
          <p:spPr>
            <a:xfrm>
              <a:off x="26910332" y="5966899"/>
              <a:ext cx="10198737" cy="3527787"/>
            </a:xfrm>
            <a:prstGeom prst="roundRect">
              <a:avLst/>
            </a:prstGeom>
            <a:solidFill>
              <a:srgbClr val="FEC551"/>
            </a:solidFill>
            <a:ln w="76200">
              <a:solidFill>
                <a:srgbClr val="E06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1CEB4719-E211-6FAC-E083-7A06205CB7D6}"/>
                </a:ext>
              </a:extLst>
            </p:cNvPr>
            <p:cNvSpPr txBox="1"/>
            <p:nvPr/>
          </p:nvSpPr>
          <p:spPr>
            <a:xfrm>
              <a:off x="26940290" y="6282114"/>
              <a:ext cx="10198737" cy="2862322"/>
            </a:xfrm>
            <a:prstGeom prst="rect">
              <a:avLst/>
            </a:prstGeom>
            <a:noFill/>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VPA rejection data is collected by and received from BHS monthly. This data reports rejection reasons for every rejected VPA from the month prior. This data has been received by our workgroup since 2017 and is ongoing. </a:t>
              </a:r>
            </a:p>
          </p:txBody>
        </p:sp>
      </p:grpSp>
      <p:grpSp>
        <p:nvGrpSpPr>
          <p:cNvPr id="80" name="Group 79">
            <a:extLst>
              <a:ext uri="{FF2B5EF4-FFF2-40B4-BE49-F238E27FC236}">
                <a16:creationId xmlns:a16="http://schemas.microsoft.com/office/drawing/2014/main" id="{A98EB531-F447-898D-FE54-9EC17A691A21}"/>
              </a:ext>
            </a:extLst>
          </p:cNvPr>
          <p:cNvGrpSpPr/>
          <p:nvPr/>
        </p:nvGrpSpPr>
        <p:grpSpPr>
          <a:xfrm>
            <a:off x="14488096" y="22695891"/>
            <a:ext cx="13504789" cy="2009285"/>
            <a:chOff x="664029" y="23317439"/>
            <a:chExt cx="6153150" cy="2454461"/>
          </a:xfrm>
        </p:grpSpPr>
        <p:sp>
          <p:nvSpPr>
            <p:cNvPr id="81" name="Rounded Rectangle 80">
              <a:extLst>
                <a:ext uri="{FF2B5EF4-FFF2-40B4-BE49-F238E27FC236}">
                  <a16:creationId xmlns:a16="http://schemas.microsoft.com/office/drawing/2014/main" id="{AE516A74-1B86-652F-AD7A-4F5DAB8A0D47}"/>
                </a:ext>
              </a:extLst>
            </p:cNvPr>
            <p:cNvSpPr/>
            <p:nvPr/>
          </p:nvSpPr>
          <p:spPr>
            <a:xfrm>
              <a:off x="664029" y="23317439"/>
              <a:ext cx="6153150" cy="2454461"/>
            </a:xfrm>
            <a:prstGeom prst="roundRect">
              <a:avLst/>
            </a:prstGeom>
            <a:solidFill>
              <a:srgbClr val="2987B2"/>
            </a:solidFill>
            <a:ln w="76200">
              <a:solidFill>
                <a:srgbClr val="3C9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4C474BED-19BF-E5A8-F996-8895DB891588}"/>
                </a:ext>
              </a:extLst>
            </p:cNvPr>
            <p:cNvSpPr txBox="1"/>
            <p:nvPr/>
          </p:nvSpPr>
          <p:spPr>
            <a:xfrm>
              <a:off x="664029" y="23527566"/>
              <a:ext cx="6153150" cy="2143013"/>
            </a:xfrm>
            <a:prstGeom prst="rect">
              <a:avLst/>
            </a:prstGeom>
            <a:noFill/>
          </p:spPr>
          <p:txBody>
            <a:bodyPr wrap="square">
              <a:spAutoFit/>
            </a:bodyPr>
            <a:lstStyle/>
            <a:p>
              <a:pPr algn="ctr"/>
              <a:r>
                <a:rPr lang="en-US" sz="3600" dirty="0">
                  <a:solidFill>
                    <a:schemeClr val="bg1"/>
                  </a:solidFill>
                  <a:latin typeface="Arial" panose="020B0604020202020204" pitchFamily="34" charset="0"/>
                  <a:ea typeface="Calibri" panose="020F0502020204030204" pitchFamily="34" charset="0"/>
                  <a:cs typeface="Arial" panose="020B0604020202020204" pitchFamily="34" charset="0"/>
                </a:rPr>
                <a:t>Using public data, we identified variables that allowed us to calculate a variable that represents an estimate for monthly births by county for 2024 based off 2023 birth rates. </a:t>
              </a:r>
              <a:endParaRPr lang="en-US" sz="3600" dirty="0">
                <a:solidFill>
                  <a:schemeClr val="bg1"/>
                </a:solidFill>
                <a:latin typeface="Arial" panose="020B0604020202020204" pitchFamily="34" charset="0"/>
                <a:cs typeface="Arial" panose="020B0604020202020204" pitchFamily="34" charset="0"/>
              </a:endParaRPr>
            </a:p>
          </p:txBody>
        </p:sp>
      </p:grpSp>
      <p:grpSp>
        <p:nvGrpSpPr>
          <p:cNvPr id="83" name="Group 82">
            <a:extLst>
              <a:ext uri="{FF2B5EF4-FFF2-40B4-BE49-F238E27FC236}">
                <a16:creationId xmlns:a16="http://schemas.microsoft.com/office/drawing/2014/main" id="{B5ED4067-CAE0-5DC8-44DC-E85E3B166C3F}"/>
              </a:ext>
            </a:extLst>
          </p:cNvPr>
          <p:cNvGrpSpPr/>
          <p:nvPr/>
        </p:nvGrpSpPr>
        <p:grpSpPr>
          <a:xfrm>
            <a:off x="14488097" y="25229262"/>
            <a:ext cx="13504788" cy="2480340"/>
            <a:chOff x="664029" y="23317439"/>
            <a:chExt cx="6153150" cy="3029882"/>
          </a:xfrm>
        </p:grpSpPr>
        <p:sp>
          <p:nvSpPr>
            <p:cNvPr id="84" name="Rounded Rectangle 83">
              <a:extLst>
                <a:ext uri="{FF2B5EF4-FFF2-40B4-BE49-F238E27FC236}">
                  <a16:creationId xmlns:a16="http://schemas.microsoft.com/office/drawing/2014/main" id="{7052340E-779E-28CE-0598-5507EB36D47C}"/>
                </a:ext>
              </a:extLst>
            </p:cNvPr>
            <p:cNvSpPr/>
            <p:nvPr/>
          </p:nvSpPr>
          <p:spPr>
            <a:xfrm>
              <a:off x="664029" y="23317439"/>
              <a:ext cx="6153150" cy="3029881"/>
            </a:xfrm>
            <a:prstGeom prst="roundRect">
              <a:avLst/>
            </a:prstGeom>
            <a:solidFill>
              <a:srgbClr val="2987B2"/>
            </a:solidFill>
            <a:ln w="76200">
              <a:solidFill>
                <a:srgbClr val="3C9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882FEFF3-CA9C-98B5-2DC2-A624CAFA88D4}"/>
                </a:ext>
              </a:extLst>
            </p:cNvPr>
            <p:cNvSpPr txBox="1"/>
            <p:nvPr/>
          </p:nvSpPr>
          <p:spPr>
            <a:xfrm>
              <a:off x="664029" y="23527566"/>
              <a:ext cx="6153150" cy="2819755"/>
            </a:xfrm>
            <a:prstGeom prst="rect">
              <a:avLst/>
            </a:prstGeom>
            <a:noFill/>
          </p:spPr>
          <p:txBody>
            <a:bodyPr wrap="square">
              <a:spAutoFit/>
            </a:bodyPr>
            <a:lstStyle/>
            <a:p>
              <a:pPr algn="ctr"/>
              <a:r>
                <a:rPr lang="en-US" sz="3600" dirty="0">
                  <a:solidFill>
                    <a:schemeClr val="bg1"/>
                  </a:solidFill>
                  <a:latin typeface="Arial" panose="020B0604020202020204" pitchFamily="34" charset="0"/>
                  <a:ea typeface="Calibri" panose="020F0502020204030204" pitchFamily="34" charset="0"/>
                  <a:cs typeface="Arial" panose="020B0604020202020204" pitchFamily="34" charset="0"/>
                </a:rPr>
                <a:t>The inclusion of a proxy variable for total VPAs submitted will give a frame of reference for the rejected VPAs, highlighting the proportion of total VPAs submitted that get rejected, versus the absolute number.</a:t>
              </a:r>
              <a:endParaRPr lang="en-US" sz="3600" dirty="0">
                <a:solidFill>
                  <a:schemeClr val="bg1"/>
                </a:solidFill>
                <a:latin typeface="Arial" panose="020B0604020202020204" pitchFamily="34" charset="0"/>
                <a:cs typeface="Arial" panose="020B0604020202020204" pitchFamily="34" charset="0"/>
              </a:endParaRPr>
            </a:p>
          </p:txBody>
        </p:sp>
      </p:grpSp>
      <p:grpSp>
        <p:nvGrpSpPr>
          <p:cNvPr id="86" name="Group 85">
            <a:extLst>
              <a:ext uri="{FF2B5EF4-FFF2-40B4-BE49-F238E27FC236}">
                <a16:creationId xmlns:a16="http://schemas.microsoft.com/office/drawing/2014/main" id="{E22F4F28-0B2B-5832-9568-2CDD21CF5005}"/>
              </a:ext>
            </a:extLst>
          </p:cNvPr>
          <p:cNvGrpSpPr/>
          <p:nvPr/>
        </p:nvGrpSpPr>
        <p:grpSpPr>
          <a:xfrm>
            <a:off x="28631672" y="19560562"/>
            <a:ext cx="14595500" cy="3100385"/>
            <a:chOff x="664029" y="23317438"/>
            <a:chExt cx="6153150" cy="3100385"/>
          </a:xfrm>
        </p:grpSpPr>
        <p:sp>
          <p:nvSpPr>
            <p:cNvPr id="87" name="Rounded Rectangle 86">
              <a:extLst>
                <a:ext uri="{FF2B5EF4-FFF2-40B4-BE49-F238E27FC236}">
                  <a16:creationId xmlns:a16="http://schemas.microsoft.com/office/drawing/2014/main" id="{8D4DAADC-E5B9-9BF5-EFBD-D479CC513940}"/>
                </a:ext>
              </a:extLst>
            </p:cNvPr>
            <p:cNvSpPr/>
            <p:nvPr/>
          </p:nvSpPr>
          <p:spPr>
            <a:xfrm>
              <a:off x="664029" y="23317438"/>
              <a:ext cx="6153150" cy="3100385"/>
            </a:xfrm>
            <a:prstGeom prst="roundRect">
              <a:avLst/>
            </a:prstGeom>
            <a:solidFill>
              <a:srgbClr val="2987B2"/>
            </a:solidFill>
            <a:ln w="76200">
              <a:solidFill>
                <a:srgbClr val="3C9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10775556-890E-9707-348D-2F803D695CBD}"/>
                </a:ext>
              </a:extLst>
            </p:cNvPr>
            <p:cNvSpPr txBox="1"/>
            <p:nvPr/>
          </p:nvSpPr>
          <p:spPr>
            <a:xfrm>
              <a:off x="824307" y="23436469"/>
              <a:ext cx="5832594" cy="2862322"/>
            </a:xfrm>
            <a:prstGeom prst="rect">
              <a:avLst/>
            </a:prstGeom>
            <a:noFill/>
          </p:spPr>
          <p:txBody>
            <a:bodyPr wrap="square">
              <a:spAutoFit/>
            </a:bodyPr>
            <a:lstStyle/>
            <a:p>
              <a:pPr algn="ctr"/>
              <a:r>
                <a:rPr lang="en-US" sz="3600" dirty="0">
                  <a:solidFill>
                    <a:schemeClr val="bg1"/>
                  </a:solidFill>
                  <a:latin typeface="Arial" panose="020B0604020202020204" pitchFamily="34" charset="0"/>
                  <a:ea typeface="Calibri" panose="020F0502020204030204" pitchFamily="34" charset="0"/>
                  <a:cs typeface="Arial" panose="020B0604020202020204" pitchFamily="34" charset="0"/>
                </a:rPr>
                <a:t>In order to create a more nuanced picture of the potential impact of the PPP, we are looking into our archived data to add six months of pre-intervention data (since September 2023) into our dataset. Additionally, we are continuing to enter data into our study’s dataset (until February 2025).</a:t>
              </a:r>
              <a:endParaRPr lang="en-US" sz="3600" dirty="0">
                <a:solidFill>
                  <a:schemeClr val="bg1"/>
                </a:solidFill>
                <a:latin typeface="Arial" panose="020B0604020202020204" pitchFamily="34" charset="0"/>
                <a:cs typeface="Arial" panose="020B0604020202020204" pitchFamily="34" charset="0"/>
              </a:endParaRPr>
            </a:p>
          </p:txBody>
        </p:sp>
      </p:grpSp>
      <p:pic>
        <p:nvPicPr>
          <p:cNvPr id="89" name="Picture 88" descr="A map of the state of montana&#10;&#10;Description automatically generated">
            <a:extLst>
              <a:ext uri="{FF2B5EF4-FFF2-40B4-BE49-F238E27FC236}">
                <a16:creationId xmlns:a16="http://schemas.microsoft.com/office/drawing/2014/main" id="{066E1FD0-025A-9E57-A158-80190BCF3C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92299" y="9805873"/>
            <a:ext cx="8419596" cy="5262247"/>
          </a:xfrm>
          <a:prstGeom prst="rect">
            <a:avLst/>
          </a:prstGeom>
        </p:spPr>
      </p:pic>
      <p:grpSp>
        <p:nvGrpSpPr>
          <p:cNvPr id="91" name="Group 90">
            <a:extLst>
              <a:ext uri="{FF2B5EF4-FFF2-40B4-BE49-F238E27FC236}">
                <a16:creationId xmlns:a16="http://schemas.microsoft.com/office/drawing/2014/main" id="{67209831-7F50-799D-A464-FA454DB7C0AD}"/>
              </a:ext>
            </a:extLst>
          </p:cNvPr>
          <p:cNvGrpSpPr/>
          <p:nvPr/>
        </p:nvGrpSpPr>
        <p:grpSpPr>
          <a:xfrm>
            <a:off x="35410112" y="6149960"/>
            <a:ext cx="7572798" cy="3471253"/>
            <a:chOff x="26910332" y="5740243"/>
            <a:chExt cx="7572798" cy="3471253"/>
          </a:xfrm>
        </p:grpSpPr>
        <p:sp>
          <p:nvSpPr>
            <p:cNvPr id="92" name="Rounded Rectangle 91">
              <a:extLst>
                <a:ext uri="{FF2B5EF4-FFF2-40B4-BE49-F238E27FC236}">
                  <a16:creationId xmlns:a16="http://schemas.microsoft.com/office/drawing/2014/main" id="{52F34798-9E1A-A932-0A6A-AF897B9CE168}"/>
                </a:ext>
              </a:extLst>
            </p:cNvPr>
            <p:cNvSpPr/>
            <p:nvPr/>
          </p:nvSpPr>
          <p:spPr>
            <a:xfrm>
              <a:off x="26910332" y="5740243"/>
              <a:ext cx="7572798" cy="3471253"/>
            </a:xfrm>
            <a:prstGeom prst="roundRect">
              <a:avLst/>
            </a:prstGeom>
            <a:solidFill>
              <a:srgbClr val="FEC551"/>
            </a:solidFill>
            <a:ln w="76200">
              <a:solidFill>
                <a:srgbClr val="E06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054FAD57-6A51-8AFC-340B-CCC20FAB6BCC}"/>
                </a:ext>
              </a:extLst>
            </p:cNvPr>
            <p:cNvSpPr txBox="1"/>
            <p:nvPr/>
          </p:nvSpPr>
          <p:spPr>
            <a:xfrm>
              <a:off x="26910332" y="6066354"/>
              <a:ext cx="7542840" cy="2862322"/>
            </a:xfrm>
            <a:prstGeom prst="rect">
              <a:avLst/>
            </a:prstGeom>
            <a:noFill/>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In addition to sending samples of PPPs in English and Spanish to all birthing hospitals, we also sent them to each birthing hospital’s surrounding prenatal providers.</a:t>
              </a:r>
            </a:p>
          </p:txBody>
        </p:sp>
      </p:grpSp>
      <p:grpSp>
        <p:nvGrpSpPr>
          <p:cNvPr id="94" name="Group 93">
            <a:extLst>
              <a:ext uri="{FF2B5EF4-FFF2-40B4-BE49-F238E27FC236}">
                <a16:creationId xmlns:a16="http://schemas.microsoft.com/office/drawing/2014/main" id="{45CE20F1-A89D-0FEC-84F3-BAF54C61FCEE}"/>
              </a:ext>
            </a:extLst>
          </p:cNvPr>
          <p:cNvGrpSpPr/>
          <p:nvPr/>
        </p:nvGrpSpPr>
        <p:grpSpPr>
          <a:xfrm>
            <a:off x="17275728" y="10031160"/>
            <a:ext cx="14039304" cy="1060870"/>
            <a:chOff x="11726167" y="6664233"/>
            <a:chExt cx="6153150" cy="1060870"/>
          </a:xfrm>
          <a:solidFill>
            <a:srgbClr val="E06E42"/>
          </a:solidFill>
        </p:grpSpPr>
        <p:sp>
          <p:nvSpPr>
            <p:cNvPr id="95" name="Rounded Rectangle 94">
              <a:extLst>
                <a:ext uri="{FF2B5EF4-FFF2-40B4-BE49-F238E27FC236}">
                  <a16:creationId xmlns:a16="http://schemas.microsoft.com/office/drawing/2014/main" id="{A477FAB2-917D-381D-E406-8C39A41F0BA3}"/>
                </a:ext>
              </a:extLst>
            </p:cNvPr>
            <p:cNvSpPr/>
            <p:nvPr/>
          </p:nvSpPr>
          <p:spPr>
            <a:xfrm>
              <a:off x="11726167" y="6695764"/>
              <a:ext cx="6153150" cy="1029339"/>
            </a:xfrm>
            <a:prstGeom prst="roundRect">
              <a:avLst/>
            </a:prstGeom>
            <a:solidFill>
              <a:srgbClr val="FEC551"/>
            </a:solidFill>
            <a:ln w="76200">
              <a:solidFill>
                <a:srgbClr val="E06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8A46F8CE-F2D7-AA66-C32F-3799044D01FD}"/>
                </a:ext>
              </a:extLst>
            </p:cNvPr>
            <p:cNvSpPr txBox="1"/>
            <p:nvPr/>
          </p:nvSpPr>
          <p:spPr>
            <a:xfrm>
              <a:off x="12117236" y="6664233"/>
              <a:ext cx="5371011" cy="1015663"/>
            </a:xfrm>
            <a:prstGeom prst="rect">
              <a:avLst/>
            </a:prstGeom>
            <a:noFill/>
            <a:ln>
              <a:noFill/>
            </a:ln>
          </p:spPr>
          <p:txBody>
            <a:bodyPr wrap="square">
              <a:spAutoFit/>
            </a:bodyPr>
            <a:lstStyle/>
            <a:p>
              <a:pPr algn="ctr"/>
              <a:r>
                <a:rPr lang="en-US" sz="6000" dirty="0">
                  <a:solidFill>
                    <a:schemeClr val="bg1"/>
                  </a:solidFill>
                  <a:latin typeface="Arial" panose="020B0604020202020204" pitchFamily="34" charset="0"/>
                  <a:cs typeface="Arial" panose="020B0604020202020204" pitchFamily="34" charset="0"/>
                </a:rPr>
                <a:t>Rollout Design</a:t>
              </a:r>
            </a:p>
          </p:txBody>
        </p:sp>
      </p:grpSp>
      <p:grpSp>
        <p:nvGrpSpPr>
          <p:cNvPr id="97" name="Group 96">
            <a:extLst>
              <a:ext uri="{FF2B5EF4-FFF2-40B4-BE49-F238E27FC236}">
                <a16:creationId xmlns:a16="http://schemas.microsoft.com/office/drawing/2014/main" id="{3D567504-2DAB-3F6B-52D4-733525CEE20D}"/>
              </a:ext>
            </a:extLst>
          </p:cNvPr>
          <p:cNvGrpSpPr/>
          <p:nvPr/>
        </p:nvGrpSpPr>
        <p:grpSpPr>
          <a:xfrm>
            <a:off x="7515226" y="27259429"/>
            <a:ext cx="6153150" cy="4657977"/>
            <a:chOff x="664029" y="23317438"/>
            <a:chExt cx="6153150" cy="4631056"/>
          </a:xfrm>
        </p:grpSpPr>
        <p:sp>
          <p:nvSpPr>
            <p:cNvPr id="98" name="Rounded Rectangle 97">
              <a:extLst>
                <a:ext uri="{FF2B5EF4-FFF2-40B4-BE49-F238E27FC236}">
                  <a16:creationId xmlns:a16="http://schemas.microsoft.com/office/drawing/2014/main" id="{BAF97AED-EE05-E43F-C43C-72E439477264}"/>
                </a:ext>
              </a:extLst>
            </p:cNvPr>
            <p:cNvSpPr/>
            <p:nvPr/>
          </p:nvSpPr>
          <p:spPr>
            <a:xfrm>
              <a:off x="664029" y="23317438"/>
              <a:ext cx="6153150" cy="4631056"/>
            </a:xfrm>
            <a:prstGeom prst="roundRect">
              <a:avLst/>
            </a:prstGeom>
            <a:solidFill>
              <a:srgbClr val="E06E42"/>
            </a:solidFill>
            <a:ln w="76200">
              <a:solidFill>
                <a:srgbClr val="FEC5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69B85DE1-0B62-9296-9F2D-91177B6EEDA3}"/>
                </a:ext>
              </a:extLst>
            </p:cNvPr>
            <p:cNvSpPr txBox="1"/>
            <p:nvPr/>
          </p:nvSpPr>
          <p:spPr>
            <a:xfrm>
              <a:off x="831874" y="23659280"/>
              <a:ext cx="5832594" cy="3947371"/>
            </a:xfrm>
            <a:prstGeom prst="rect">
              <a:avLst/>
            </a:prstGeom>
            <a:noFill/>
          </p:spPr>
          <p:txBody>
            <a:bodyPr wrap="square">
              <a:spAutoFit/>
            </a:bodyPr>
            <a:lstStyle/>
            <a:p>
              <a:pPr algn="ctr"/>
              <a:r>
                <a:rPr lang="en-US" sz="3600" dirty="0">
                  <a:solidFill>
                    <a:schemeClr val="bg1"/>
                  </a:solidFill>
                  <a:latin typeface="Arial" panose="020B0604020202020204" pitchFamily="34" charset="0"/>
                  <a:ea typeface="Calibri" panose="020F0502020204030204" pitchFamily="34" charset="0"/>
                  <a:cs typeface="Arial" panose="020B0604020202020204" pitchFamily="34" charset="0"/>
                </a:rPr>
                <a:t>The PPP can now be ordered from our ordering website for FREE. We have sent out about 10,000 PPPs this year between our sample shipments and subsequent orders.</a:t>
              </a:r>
            </a:p>
          </p:txBody>
        </p:sp>
      </p:grpSp>
      <p:grpSp>
        <p:nvGrpSpPr>
          <p:cNvPr id="100" name="Group 99">
            <a:extLst>
              <a:ext uri="{FF2B5EF4-FFF2-40B4-BE49-F238E27FC236}">
                <a16:creationId xmlns:a16="http://schemas.microsoft.com/office/drawing/2014/main" id="{B75A1A1D-CC6E-7159-6E42-6F0415C9639C}"/>
              </a:ext>
            </a:extLst>
          </p:cNvPr>
          <p:cNvGrpSpPr/>
          <p:nvPr/>
        </p:nvGrpSpPr>
        <p:grpSpPr>
          <a:xfrm>
            <a:off x="28631671" y="23324273"/>
            <a:ext cx="14595499" cy="2009285"/>
            <a:chOff x="664029" y="23317437"/>
            <a:chExt cx="6153150" cy="2009285"/>
          </a:xfrm>
        </p:grpSpPr>
        <p:sp>
          <p:nvSpPr>
            <p:cNvPr id="101" name="Rounded Rectangle 100">
              <a:extLst>
                <a:ext uri="{FF2B5EF4-FFF2-40B4-BE49-F238E27FC236}">
                  <a16:creationId xmlns:a16="http://schemas.microsoft.com/office/drawing/2014/main" id="{340B5222-308A-FB9B-7411-A129E1C1FEE1}"/>
                </a:ext>
              </a:extLst>
            </p:cNvPr>
            <p:cNvSpPr/>
            <p:nvPr/>
          </p:nvSpPr>
          <p:spPr>
            <a:xfrm>
              <a:off x="664029" y="23317437"/>
              <a:ext cx="6153150" cy="2009285"/>
            </a:xfrm>
            <a:prstGeom prst="roundRect">
              <a:avLst/>
            </a:prstGeom>
            <a:solidFill>
              <a:srgbClr val="2987B2"/>
            </a:solidFill>
            <a:ln w="76200">
              <a:solidFill>
                <a:srgbClr val="3C9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3D0D1A2D-E4E1-8BF7-B6DA-9A91B91097B4}"/>
                </a:ext>
              </a:extLst>
            </p:cNvPr>
            <p:cNvSpPr txBox="1"/>
            <p:nvPr/>
          </p:nvSpPr>
          <p:spPr>
            <a:xfrm>
              <a:off x="796502" y="23494289"/>
              <a:ext cx="5994440" cy="1754326"/>
            </a:xfrm>
            <a:prstGeom prst="rect">
              <a:avLst/>
            </a:prstGeom>
            <a:noFill/>
          </p:spPr>
          <p:txBody>
            <a:bodyPr wrap="square">
              <a:spAutoFit/>
            </a:bodyPr>
            <a:lstStyle/>
            <a:p>
              <a:pPr algn="ctr"/>
              <a:r>
                <a:rPr lang="en-US" sz="3600" dirty="0">
                  <a:solidFill>
                    <a:schemeClr val="bg1"/>
                  </a:solidFill>
                  <a:latin typeface="Arial" panose="020B0604020202020204" pitchFamily="34" charset="0"/>
                  <a:ea typeface="Calibri" panose="020F0502020204030204" pitchFamily="34" charset="0"/>
                  <a:cs typeface="Arial" panose="020B0604020202020204" pitchFamily="34" charset="0"/>
                </a:rPr>
                <a:t>Adding six months of pre-intervention data will allow us to better analyze trends and estimate the mean VPA rejection rates before intervention.</a:t>
              </a:r>
              <a:endParaRPr lang="en-US" sz="3600" dirty="0">
                <a:solidFill>
                  <a:schemeClr val="bg1"/>
                </a:solidFill>
                <a:latin typeface="Arial" panose="020B0604020202020204" pitchFamily="34" charset="0"/>
                <a:cs typeface="Arial" panose="020B0604020202020204" pitchFamily="34" charset="0"/>
              </a:endParaRPr>
            </a:p>
          </p:txBody>
        </p:sp>
      </p:grpSp>
      <p:grpSp>
        <p:nvGrpSpPr>
          <p:cNvPr id="103" name="Group 102">
            <a:extLst>
              <a:ext uri="{FF2B5EF4-FFF2-40B4-BE49-F238E27FC236}">
                <a16:creationId xmlns:a16="http://schemas.microsoft.com/office/drawing/2014/main" id="{940DCEC3-E209-A2A8-4BA3-9CECF379A705}"/>
              </a:ext>
            </a:extLst>
          </p:cNvPr>
          <p:cNvGrpSpPr/>
          <p:nvPr/>
        </p:nvGrpSpPr>
        <p:grpSpPr>
          <a:xfrm>
            <a:off x="28631671" y="26040777"/>
            <a:ext cx="14595498" cy="1590034"/>
            <a:chOff x="664029" y="23317438"/>
            <a:chExt cx="6153150" cy="1590034"/>
          </a:xfrm>
        </p:grpSpPr>
        <p:sp>
          <p:nvSpPr>
            <p:cNvPr id="104" name="Rounded Rectangle 103">
              <a:extLst>
                <a:ext uri="{FF2B5EF4-FFF2-40B4-BE49-F238E27FC236}">
                  <a16:creationId xmlns:a16="http://schemas.microsoft.com/office/drawing/2014/main" id="{BE4BC964-1100-DAC0-39F9-D256A2B138E4}"/>
                </a:ext>
              </a:extLst>
            </p:cNvPr>
            <p:cNvSpPr/>
            <p:nvPr/>
          </p:nvSpPr>
          <p:spPr>
            <a:xfrm>
              <a:off x="664029" y="23317438"/>
              <a:ext cx="6153150" cy="1590034"/>
            </a:xfrm>
            <a:prstGeom prst="roundRect">
              <a:avLst/>
            </a:prstGeom>
            <a:solidFill>
              <a:srgbClr val="2987B2"/>
            </a:solidFill>
            <a:ln w="76200">
              <a:solidFill>
                <a:srgbClr val="3C9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C5C57E3A-4960-90AB-23B9-C5993186DBED}"/>
                </a:ext>
              </a:extLst>
            </p:cNvPr>
            <p:cNvSpPr txBox="1"/>
            <p:nvPr/>
          </p:nvSpPr>
          <p:spPr>
            <a:xfrm>
              <a:off x="664029" y="23513698"/>
              <a:ext cx="6153150" cy="1200329"/>
            </a:xfrm>
            <a:prstGeom prst="rect">
              <a:avLst/>
            </a:prstGeom>
            <a:noFill/>
          </p:spPr>
          <p:txBody>
            <a:bodyPr wrap="square">
              <a:spAutoFit/>
            </a:bodyPr>
            <a:lstStyle/>
            <a:p>
              <a:pPr algn="ctr"/>
              <a:r>
                <a:rPr lang="en-US" sz="3600" dirty="0">
                  <a:solidFill>
                    <a:schemeClr val="bg1"/>
                  </a:solidFill>
                  <a:latin typeface="Arial" panose="020B0604020202020204" pitchFamily="34" charset="0"/>
                  <a:ea typeface="Calibri" panose="020F0502020204030204" pitchFamily="34" charset="0"/>
                  <a:cs typeface="Arial" panose="020B0604020202020204" pitchFamily="34" charset="0"/>
                </a:rPr>
                <a:t>Adding six months of post-intervention data will allow us to understand the PPP’s long-term effectiveness.</a:t>
              </a:r>
              <a:endParaRPr lang="en-US" sz="3600" dirty="0">
                <a:solidFill>
                  <a:schemeClr val="bg1"/>
                </a:solidFill>
                <a:latin typeface="Arial" panose="020B0604020202020204" pitchFamily="34" charset="0"/>
                <a:cs typeface="Arial" panose="020B0604020202020204" pitchFamily="34" charset="0"/>
              </a:endParaRPr>
            </a:p>
          </p:txBody>
        </p:sp>
      </p:grpSp>
      <p:grpSp>
        <p:nvGrpSpPr>
          <p:cNvPr id="106" name="Group 105">
            <a:extLst>
              <a:ext uri="{FF2B5EF4-FFF2-40B4-BE49-F238E27FC236}">
                <a16:creationId xmlns:a16="http://schemas.microsoft.com/office/drawing/2014/main" id="{825E93DC-7EBF-2AEA-99FD-C490E1CE9305}"/>
              </a:ext>
            </a:extLst>
          </p:cNvPr>
          <p:cNvGrpSpPr/>
          <p:nvPr/>
        </p:nvGrpSpPr>
        <p:grpSpPr>
          <a:xfrm>
            <a:off x="21191865" y="28140726"/>
            <a:ext cx="15209859" cy="1065227"/>
            <a:chOff x="11726167" y="6686566"/>
            <a:chExt cx="6153150" cy="197692"/>
          </a:xfrm>
          <a:solidFill>
            <a:srgbClr val="E06E42"/>
          </a:solidFill>
        </p:grpSpPr>
        <p:sp>
          <p:nvSpPr>
            <p:cNvPr id="107" name="Rounded Rectangle 106">
              <a:extLst>
                <a:ext uri="{FF2B5EF4-FFF2-40B4-BE49-F238E27FC236}">
                  <a16:creationId xmlns:a16="http://schemas.microsoft.com/office/drawing/2014/main" id="{17A4D5C8-750B-A9E6-5B7E-0632240A7905}"/>
                </a:ext>
              </a:extLst>
            </p:cNvPr>
            <p:cNvSpPr/>
            <p:nvPr/>
          </p:nvSpPr>
          <p:spPr>
            <a:xfrm>
              <a:off x="11726167" y="6695764"/>
              <a:ext cx="6153150" cy="188494"/>
            </a:xfrm>
            <a:prstGeom prst="roundRect">
              <a:avLst/>
            </a:prstGeom>
            <a:grpFill/>
            <a:ln w="76200">
              <a:solidFill>
                <a:srgbClr val="FEC5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680431BC-F1BB-CC82-A8AC-BA6BA1EA4795}"/>
                </a:ext>
              </a:extLst>
            </p:cNvPr>
            <p:cNvSpPr txBox="1"/>
            <p:nvPr/>
          </p:nvSpPr>
          <p:spPr>
            <a:xfrm>
              <a:off x="12117236" y="6686566"/>
              <a:ext cx="5371011" cy="188494"/>
            </a:xfrm>
            <a:prstGeom prst="rect">
              <a:avLst/>
            </a:prstGeom>
            <a:noFill/>
            <a:ln>
              <a:noFill/>
            </a:ln>
          </p:spPr>
          <p:txBody>
            <a:bodyPr wrap="square">
              <a:spAutoFit/>
            </a:bodyPr>
            <a:lstStyle/>
            <a:p>
              <a:pPr algn="ctr"/>
              <a:r>
                <a:rPr lang="en-US" sz="6000" b="1" dirty="0">
                  <a:latin typeface="Arial" panose="020B0604020202020204" pitchFamily="34" charset="0"/>
                  <a:cs typeface="Arial" panose="020B0604020202020204" pitchFamily="34" charset="0"/>
                </a:rPr>
                <a:t>Impact</a:t>
              </a:r>
            </a:p>
          </p:txBody>
        </p:sp>
      </p:grpSp>
      <p:sp>
        <p:nvSpPr>
          <p:cNvPr id="110" name="Rounded Rectangle 109">
            <a:extLst>
              <a:ext uri="{FF2B5EF4-FFF2-40B4-BE49-F238E27FC236}">
                <a16:creationId xmlns:a16="http://schemas.microsoft.com/office/drawing/2014/main" id="{842A0B23-4E52-DD40-B472-41176F279601}"/>
              </a:ext>
            </a:extLst>
          </p:cNvPr>
          <p:cNvSpPr/>
          <p:nvPr/>
        </p:nvSpPr>
        <p:spPr>
          <a:xfrm>
            <a:off x="14170893" y="29437768"/>
            <a:ext cx="29056276" cy="2479638"/>
          </a:xfrm>
          <a:prstGeom prst="roundRect">
            <a:avLst/>
          </a:prstGeom>
          <a:solidFill>
            <a:srgbClr val="E06E42"/>
          </a:solidFill>
          <a:ln w="76200">
            <a:solidFill>
              <a:srgbClr val="FEC5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ea typeface="Calibri" panose="020F0502020204030204" pitchFamily="34" charset="0"/>
                <a:cs typeface="Arial" panose="020B0604020202020204" pitchFamily="34" charset="0"/>
              </a:rPr>
              <a:t>This study has the potential to improve paternity establishment outcomes for unmarried parents by reducing identification errors in VPA submissions, which could serve as a model for state and national programs, ultimately enhancing child welfare funding and support.</a:t>
            </a:r>
            <a:endParaRPr lang="en-US" sz="4400" b="1" dirty="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C37567A-7182-773C-2358-CE597C866597}"/>
              </a:ext>
            </a:extLst>
          </p:cNvPr>
          <p:cNvPicPr>
            <a:picLocks noChangeAspect="1"/>
          </p:cNvPicPr>
          <p:nvPr/>
        </p:nvPicPr>
        <p:blipFill>
          <a:blip r:embed="rId7"/>
          <a:stretch>
            <a:fillRect/>
          </a:stretch>
        </p:blipFill>
        <p:spPr>
          <a:xfrm>
            <a:off x="26999129" y="296107"/>
            <a:ext cx="2574113" cy="2574113"/>
          </a:xfrm>
          <a:prstGeom prst="rect">
            <a:avLst/>
          </a:prstGeom>
        </p:spPr>
      </p:pic>
      <p:sp>
        <p:nvSpPr>
          <p:cNvPr id="3" name="TextBox 2">
            <a:extLst>
              <a:ext uri="{FF2B5EF4-FFF2-40B4-BE49-F238E27FC236}">
                <a16:creationId xmlns:a16="http://schemas.microsoft.com/office/drawing/2014/main" id="{F01640D7-30D3-0F69-AB9A-6C83CD4A87FB}"/>
              </a:ext>
            </a:extLst>
          </p:cNvPr>
          <p:cNvSpPr txBox="1"/>
          <p:nvPr/>
        </p:nvSpPr>
        <p:spPr>
          <a:xfrm>
            <a:off x="29832508" y="573403"/>
            <a:ext cx="13799426" cy="2123658"/>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Scan the QR code to submit questions and comments on Padlet! Your post will be responded to real-time as a comment!</a:t>
            </a:r>
          </a:p>
        </p:txBody>
      </p:sp>
      <p:sp>
        <p:nvSpPr>
          <p:cNvPr id="4" name="Right Arrow 3">
            <a:extLst>
              <a:ext uri="{FF2B5EF4-FFF2-40B4-BE49-F238E27FC236}">
                <a16:creationId xmlns:a16="http://schemas.microsoft.com/office/drawing/2014/main" id="{E3DE43E7-69D6-E389-8397-ECB749ABF054}"/>
              </a:ext>
            </a:extLst>
          </p:cNvPr>
          <p:cNvSpPr/>
          <p:nvPr/>
        </p:nvSpPr>
        <p:spPr>
          <a:xfrm rot="14357791">
            <a:off x="38477390" y="2235850"/>
            <a:ext cx="1076461" cy="715487"/>
          </a:xfrm>
          <a:prstGeom prst="rightArrow">
            <a:avLst/>
          </a:prstGeom>
          <a:solidFill>
            <a:srgbClr val="E06E42"/>
          </a:solidFill>
          <a:ln w="76200">
            <a:solidFill>
              <a:srgbClr val="FEC5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C047990E-614B-CB16-9239-71A49EBA93F2}"/>
              </a:ext>
            </a:extLst>
          </p:cNvPr>
          <p:cNvSpPr/>
          <p:nvPr/>
        </p:nvSpPr>
        <p:spPr>
          <a:xfrm rot="9355620">
            <a:off x="41683935" y="413921"/>
            <a:ext cx="1076461" cy="715487"/>
          </a:xfrm>
          <a:prstGeom prst="rightArrow">
            <a:avLst/>
          </a:prstGeom>
          <a:solidFill>
            <a:srgbClr val="FEC551"/>
          </a:solidFill>
          <a:ln w="76200">
            <a:solidFill>
              <a:srgbClr val="E06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04798169-4BD3-4891-BF8A-F830E69B67EA}"/>
              </a:ext>
            </a:extLst>
          </p:cNvPr>
          <p:cNvSpPr/>
          <p:nvPr/>
        </p:nvSpPr>
        <p:spPr>
          <a:xfrm rot="20243518">
            <a:off x="25489694" y="1751806"/>
            <a:ext cx="1076461" cy="715487"/>
          </a:xfrm>
          <a:prstGeom prst="rightArrow">
            <a:avLst/>
          </a:prstGeom>
          <a:solidFill>
            <a:srgbClr val="FEC551"/>
          </a:solidFill>
          <a:ln w="76200">
            <a:solidFill>
              <a:srgbClr val="E06E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73C74FD-9A07-519D-A111-9DBF09B62E80}"/>
              </a:ext>
            </a:extLst>
          </p:cNvPr>
          <p:cNvSpPr txBox="1"/>
          <p:nvPr/>
        </p:nvSpPr>
        <p:spPr>
          <a:xfrm>
            <a:off x="719408" y="32120525"/>
            <a:ext cx="37456792" cy="1138773"/>
          </a:xfrm>
          <a:prstGeom prst="rect">
            <a:avLst/>
          </a:prstGeom>
          <a:noFill/>
        </p:spPr>
        <p:txBody>
          <a:bodyPr wrap="square">
            <a:spAutoFit/>
          </a:bodyPr>
          <a:lstStyle/>
          <a:p>
            <a:pPr algn="l" fontAlgn="base"/>
            <a:r>
              <a:rPr lang="en-US" sz="3200" b="0" i="0" dirty="0">
                <a:solidFill>
                  <a:srgbClr val="000000"/>
                </a:solidFill>
                <a:effectLst/>
                <a:latin typeface="Arial" panose="020B0604020202020204" pitchFamily="34" charset="0"/>
                <a:cs typeface="Arial" panose="020B0604020202020204" pitchFamily="34" charset="0"/>
              </a:rPr>
              <a:t>The Iowa State University Child Welfare Research and Training Project conducted this work through a contract with the Iowa Department of Health and Human Services (BOC-24-003, Carl Weems PI).</a:t>
            </a:r>
          </a:p>
          <a:p>
            <a:br>
              <a:rPr lang="en-US" dirty="0"/>
            </a:br>
            <a:endParaRPr lang="en-US" dirty="0"/>
          </a:p>
        </p:txBody>
      </p:sp>
      <p:sp>
        <p:nvSpPr>
          <p:cNvPr id="14" name="TextBox 13">
            <a:extLst>
              <a:ext uri="{FF2B5EF4-FFF2-40B4-BE49-F238E27FC236}">
                <a16:creationId xmlns:a16="http://schemas.microsoft.com/office/drawing/2014/main" id="{B6A3E1C7-38C1-5DE6-0C93-8AF75F84062C}"/>
              </a:ext>
            </a:extLst>
          </p:cNvPr>
          <p:cNvSpPr txBox="1"/>
          <p:nvPr/>
        </p:nvSpPr>
        <p:spPr>
          <a:xfrm>
            <a:off x="7164267" y="3448833"/>
            <a:ext cx="14156039"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November 2024</a:t>
            </a:r>
          </a:p>
        </p:txBody>
      </p:sp>
    </p:spTree>
    <p:extLst>
      <p:ext uri="{BB962C8B-B14F-4D97-AF65-F5344CB8AC3E}">
        <p14:creationId xmlns:p14="http://schemas.microsoft.com/office/powerpoint/2010/main" val="37597330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106</TotalTime>
  <Words>716</Words>
  <Application>Microsoft Macintosh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Alison White</dc:creator>
  <cp:lastModifiedBy>Alison White</cp:lastModifiedBy>
  <cp:revision>4</cp:revision>
  <dcterms:created xsi:type="dcterms:W3CDTF">2024-11-01T17:15:08Z</dcterms:created>
  <dcterms:modified xsi:type="dcterms:W3CDTF">2024-11-02T13:29:47Z</dcterms:modified>
</cp:coreProperties>
</file>